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568" r:id="rId2"/>
    <p:sldId id="617" r:id="rId3"/>
    <p:sldId id="618" r:id="rId4"/>
    <p:sldId id="619" r:id="rId5"/>
    <p:sldId id="626" r:id="rId6"/>
    <p:sldId id="629" r:id="rId7"/>
    <p:sldId id="628" r:id="rId8"/>
    <p:sldId id="337" r:id="rId9"/>
    <p:sldId id="622" r:id="rId10"/>
    <p:sldId id="603" r:id="rId11"/>
    <p:sldId id="609" r:id="rId12"/>
    <p:sldId id="604" r:id="rId13"/>
    <p:sldId id="608" r:id="rId14"/>
    <p:sldId id="605" r:id="rId15"/>
    <p:sldId id="606" r:id="rId16"/>
    <p:sldId id="607" r:id="rId17"/>
    <p:sldId id="569" r:id="rId18"/>
    <p:sldId id="598" r:id="rId19"/>
    <p:sldId id="599" r:id="rId20"/>
    <p:sldId id="600" r:id="rId21"/>
    <p:sldId id="326" r:id="rId22"/>
    <p:sldId id="331" r:id="rId23"/>
    <p:sldId id="567" r:id="rId24"/>
    <p:sldId id="332" r:id="rId25"/>
    <p:sldId id="334" r:id="rId26"/>
    <p:sldId id="336" r:id="rId27"/>
    <p:sldId id="339" r:id="rId28"/>
    <p:sldId id="441" r:id="rId29"/>
    <p:sldId id="566" r:id="rId30"/>
    <p:sldId id="432" r:id="rId31"/>
    <p:sldId id="433" r:id="rId32"/>
    <p:sldId id="434" r:id="rId33"/>
    <p:sldId id="435" r:id="rId34"/>
    <p:sldId id="436" r:id="rId35"/>
    <p:sldId id="437" r:id="rId36"/>
    <p:sldId id="438" r:id="rId37"/>
    <p:sldId id="439" r:id="rId38"/>
    <p:sldId id="440" r:id="rId39"/>
    <p:sldId id="446" r:id="rId40"/>
    <p:sldId id="442" r:id="rId41"/>
    <p:sldId id="451" r:id="rId42"/>
    <p:sldId id="590" r:id="rId43"/>
    <p:sldId id="591" r:id="rId44"/>
    <p:sldId id="592" r:id="rId45"/>
    <p:sldId id="593" r:id="rId46"/>
    <p:sldId id="594" r:id="rId47"/>
    <p:sldId id="595" r:id="rId48"/>
    <p:sldId id="454" r:id="rId49"/>
    <p:sldId id="455" r:id="rId50"/>
    <p:sldId id="456" r:id="rId51"/>
    <p:sldId id="457" r:id="rId52"/>
    <p:sldId id="458" r:id="rId53"/>
    <p:sldId id="459" r:id="rId54"/>
    <p:sldId id="460" r:id="rId55"/>
    <p:sldId id="447" r:id="rId56"/>
    <p:sldId id="443" r:id="rId57"/>
    <p:sldId id="535" r:id="rId58"/>
    <p:sldId id="536" r:id="rId59"/>
    <p:sldId id="570" r:id="rId60"/>
    <p:sldId id="571" r:id="rId61"/>
    <p:sldId id="572" r:id="rId62"/>
    <p:sldId id="573" r:id="rId63"/>
    <p:sldId id="574" r:id="rId64"/>
    <p:sldId id="575" r:id="rId65"/>
    <p:sldId id="576" r:id="rId66"/>
    <p:sldId id="577" r:id="rId67"/>
    <p:sldId id="578" r:id="rId68"/>
    <p:sldId id="580" r:id="rId69"/>
    <p:sldId id="581" r:id="rId70"/>
    <p:sldId id="582" r:id="rId71"/>
    <p:sldId id="583" r:id="rId72"/>
    <p:sldId id="584" r:id="rId73"/>
    <p:sldId id="585" r:id="rId74"/>
    <p:sldId id="586" r:id="rId75"/>
    <p:sldId id="587" r:id="rId76"/>
    <p:sldId id="588" r:id="rId77"/>
    <p:sldId id="589" r:id="rId78"/>
    <p:sldId id="612" r:id="rId79"/>
    <p:sldId id="631" r:id="rId80"/>
    <p:sldId id="613" r:id="rId81"/>
    <p:sldId id="614" r:id="rId82"/>
    <p:sldId id="615" r:id="rId83"/>
    <p:sldId id="616" r:id="rId84"/>
    <p:sldId id="624" r:id="rId85"/>
    <p:sldId id="623" r:id="rId86"/>
    <p:sldId id="620" r:id="rId87"/>
    <p:sldId id="621" r:id="rId88"/>
    <p:sldId id="448" r:id="rId89"/>
    <p:sldId id="630" r:id="rId90"/>
    <p:sldId id="610" r:id="rId91"/>
    <p:sldId id="627" r:id="rId9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4E51C"/>
    <a:srgbClr val="C0C0C0"/>
    <a:srgbClr val="0000FF"/>
    <a:srgbClr val="FF00FF"/>
    <a:srgbClr val="FF0000"/>
    <a:srgbClr val="CC0000"/>
    <a:srgbClr val="2DA2B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16" autoAdjust="0"/>
    <p:restoredTop sz="81455" autoAdjust="0"/>
  </p:normalViewPr>
  <p:slideViewPr>
    <p:cSldViewPr snapToGrid="0">
      <p:cViewPr varScale="1">
        <p:scale>
          <a:sx n="78" d="100"/>
          <a:sy n="78" d="100"/>
        </p:scale>
        <p:origin x="-145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2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FBD7F90-F2AA-4BAA-BAF9-8CB8D2CD86E2}" type="datetimeFigureOut">
              <a:rPr lang="en-US"/>
              <a:pPr>
                <a:defRPr/>
              </a:pPr>
              <a:t>4/26/2010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5A51208-0B87-4B49-B53E-80523C0D5E0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p:spPr>
      </p:sp>
      <p:sp>
        <p:nvSpPr>
          <p:cNvPr id="12800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p:spPr>
      </p:sp>
      <p:sp>
        <p:nvSpPr>
          <p:cNvPr id="14643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8789F5-6494-4D1D-AAE5-829EF6431EA2}" type="slidenum">
              <a:rPr lang="en-GB"/>
              <a:pPr fontAlgn="base">
                <a:spcBef>
                  <a:spcPct val="0"/>
                </a:spcBef>
                <a:spcAft>
                  <a:spcPct val="0"/>
                </a:spcAft>
                <a:defRPr/>
              </a:pPr>
              <a:t>25</a:t>
            </a:fld>
            <a:endParaRPr lang="en-GB"/>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3"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105BF3-921A-4ED1-94D7-071E2EC7CBAB}" type="slidenum">
              <a:rPr lang="en-GB"/>
              <a:pPr fontAlgn="base">
                <a:spcBef>
                  <a:spcPct val="0"/>
                </a:spcBef>
                <a:spcAft>
                  <a:spcPct val="0"/>
                </a:spcAft>
                <a:defRPr/>
              </a:pPr>
              <a:t>26</a:t>
            </a:fld>
            <a:endParaRPr lang="en-GB"/>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The five phases of the system MUST be CONSIDERED at EVERY IDENTIFIED HAZARD, even though it may not be necessary to apply ALL the phases on each occasion.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TextEdit="1"/>
          </p:cNvSpPr>
          <p:nvPr>
            <p:ph type="sldImg"/>
          </p:nvPr>
        </p:nvSpPr>
        <p:spPr bwMode="auto">
          <a:noFill/>
          <a:ln>
            <a:solidFill>
              <a:srgbClr val="000000"/>
            </a:solidFill>
            <a:miter lim="800000"/>
            <a:headEnd/>
            <a:tailEnd/>
          </a:ln>
        </p:spPr>
      </p:sp>
      <p:sp>
        <p:nvSpPr>
          <p:cNvPr id="15257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p:spPr>
      </p:sp>
      <p:sp>
        <p:nvSpPr>
          <p:cNvPr id="15462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p:spPr>
      </p:sp>
      <p:sp>
        <p:nvSpPr>
          <p:cNvPr id="15667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33F8B-0DD8-4C40-9276-C39ED2536994}" type="slidenum">
              <a:rPr lang="en-US"/>
              <a:pPr fontAlgn="base">
                <a:spcBef>
                  <a:spcPct val="0"/>
                </a:spcBef>
                <a:spcAft>
                  <a:spcPct val="0"/>
                </a:spcAft>
                <a:defRPr/>
              </a:pPr>
              <a:t>30</a:t>
            </a:fld>
            <a:endParaRPr lang="en-US"/>
          </a:p>
        </p:txBody>
      </p:sp>
      <p:sp>
        <p:nvSpPr>
          <p:cNvPr id="158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D023CD-231C-43F6-8C51-C343D5736ED5}" type="slidenum">
              <a:rPr lang="en-US"/>
              <a:pPr fontAlgn="base">
                <a:spcBef>
                  <a:spcPct val="0"/>
                </a:spcBef>
                <a:spcAft>
                  <a:spcPct val="0"/>
                </a:spcAft>
                <a:defRPr/>
              </a:pPr>
              <a:t>31</a:t>
            </a:fld>
            <a:endParaRPr lang="en-US"/>
          </a:p>
        </p:txBody>
      </p:sp>
      <p:sp>
        <p:nvSpPr>
          <p:cNvPr id="160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B54DC5-D752-4EFD-BE95-3FD08756AD02}" type="slidenum">
              <a:rPr lang="en-US"/>
              <a:pPr fontAlgn="base">
                <a:spcBef>
                  <a:spcPct val="0"/>
                </a:spcBef>
                <a:spcAft>
                  <a:spcPct val="0"/>
                </a:spcAft>
                <a:defRPr/>
              </a:pPr>
              <a:t>32</a:t>
            </a:fld>
            <a:endParaRPr lang="en-US"/>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2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805E9A-F892-44CE-B0D6-95BE1FB290EB}" type="slidenum">
              <a:rPr lang="en-US"/>
              <a:pPr fontAlgn="base">
                <a:spcBef>
                  <a:spcPct val="0"/>
                </a:spcBef>
                <a:spcAft>
                  <a:spcPct val="0"/>
                </a:spcAft>
                <a:defRPr/>
              </a:pPr>
              <a:t>33</a:t>
            </a:fld>
            <a:endParaRPr lang="en-US"/>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4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p:spPr>
      </p:sp>
      <p:sp>
        <p:nvSpPr>
          <p:cNvPr id="13005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E71BE5-BA68-4811-95E8-5E674F9F2B4A}" type="slidenum">
              <a:rPr lang="en-US"/>
              <a:pPr fontAlgn="base">
                <a:spcBef>
                  <a:spcPct val="0"/>
                </a:spcBef>
                <a:spcAft>
                  <a:spcPct val="0"/>
                </a:spcAft>
                <a:defRPr/>
              </a:pPr>
              <a:t>34</a:t>
            </a:fld>
            <a:endParaRPr lang="en-US"/>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6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439DFC-A708-47DA-9EE7-B6B161E8035F}" type="slidenum">
              <a:rPr lang="en-US"/>
              <a:pPr fontAlgn="base">
                <a:spcBef>
                  <a:spcPct val="0"/>
                </a:spcBef>
                <a:spcAft>
                  <a:spcPct val="0"/>
                </a:spcAft>
                <a:defRPr/>
              </a:pPr>
              <a:t>35</a:t>
            </a:fld>
            <a:endParaRPr lang="en-US"/>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9D9ED4-7E62-4E4B-9922-11F8E2514ED6}" type="slidenum">
              <a:rPr lang="en-US"/>
              <a:pPr fontAlgn="base">
                <a:spcBef>
                  <a:spcPct val="0"/>
                </a:spcBef>
                <a:spcAft>
                  <a:spcPct val="0"/>
                </a:spcAft>
                <a:defRPr/>
              </a:pPr>
              <a:t>36</a:t>
            </a:fld>
            <a:endParaRPr lang="en-US"/>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1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7AE833-BAEB-44AC-891C-BB77064174C8}" type="slidenum">
              <a:rPr lang="en-US"/>
              <a:pPr fontAlgn="base">
                <a:spcBef>
                  <a:spcPct val="0"/>
                </a:spcBef>
                <a:spcAft>
                  <a:spcPct val="0"/>
                </a:spcAft>
                <a:defRPr/>
              </a:pPr>
              <a:t>37</a:t>
            </a:fld>
            <a:endParaRPr lang="en-US"/>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15E5BA-15A7-427A-9455-891E18824DEA}" type="slidenum">
              <a:rPr lang="en-US"/>
              <a:pPr fontAlgn="base">
                <a:spcBef>
                  <a:spcPct val="0"/>
                </a:spcBef>
                <a:spcAft>
                  <a:spcPct val="0"/>
                </a:spcAft>
                <a:defRPr/>
              </a:pPr>
              <a:t>38</a:t>
            </a:fld>
            <a:endParaRPr lang="en-US"/>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3C900C-9F81-4F99-A4FC-AD12729AFE98}" type="slidenum">
              <a:rPr lang="en-GB" sz="1200">
                <a:cs typeface="Arial" charset="0"/>
              </a:rPr>
              <a:pPr algn="r"/>
              <a:t>39</a:t>
            </a:fld>
            <a:endParaRPr lang="en-GB" sz="1200">
              <a:cs typeface="Arial" charset="0"/>
            </a:endParaRPr>
          </a:p>
        </p:txBody>
      </p:sp>
      <p:sp>
        <p:nvSpPr>
          <p:cNvPr id="17715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7155"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TextEdit="1"/>
          </p:cNvSpPr>
          <p:nvPr>
            <p:ph type="sldImg"/>
          </p:nvPr>
        </p:nvSpPr>
        <p:spPr bwMode="auto">
          <a:noFill/>
          <a:ln>
            <a:solidFill>
              <a:srgbClr val="000000"/>
            </a:solidFill>
            <a:miter lim="800000"/>
            <a:headEnd/>
            <a:tailEnd/>
          </a:ln>
        </p:spPr>
      </p:sp>
      <p:sp>
        <p:nvSpPr>
          <p:cNvPr id="17920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3371DF-1B0C-440C-B5B9-3E86BFE4A85D}" type="slidenum">
              <a:rPr lang="en-US"/>
              <a:pPr fontAlgn="base">
                <a:spcBef>
                  <a:spcPct val="0"/>
                </a:spcBef>
                <a:spcAft>
                  <a:spcPct val="0"/>
                </a:spcAft>
                <a:defRPr/>
              </a:pPr>
              <a:t>41</a:t>
            </a:fld>
            <a:endParaRPr lang="en-US"/>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1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TextEdit="1"/>
          </p:cNvSpPr>
          <p:nvPr>
            <p:ph type="sldImg"/>
          </p:nvPr>
        </p:nvSpPr>
        <p:spPr bwMode="auto">
          <a:noFill/>
          <a:ln>
            <a:solidFill>
              <a:srgbClr val="000000"/>
            </a:solidFill>
            <a:miter lim="800000"/>
            <a:headEnd/>
            <a:tailEnd/>
          </a:ln>
        </p:spPr>
      </p:sp>
      <p:sp>
        <p:nvSpPr>
          <p:cNvPr id="18329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TextEdit="1"/>
          </p:cNvSpPr>
          <p:nvPr>
            <p:ph type="sldImg"/>
          </p:nvPr>
        </p:nvSpPr>
        <p:spPr bwMode="auto">
          <a:noFill/>
          <a:ln>
            <a:solidFill>
              <a:srgbClr val="000000"/>
            </a:solidFill>
            <a:miter lim="800000"/>
            <a:headEnd/>
            <a:tailEnd/>
          </a:ln>
        </p:spPr>
      </p:sp>
      <p:sp>
        <p:nvSpPr>
          <p:cNvPr id="1853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TextEdit="1"/>
          </p:cNvSpPr>
          <p:nvPr>
            <p:ph type="sldImg"/>
          </p:nvPr>
        </p:nvSpPr>
        <p:spPr bwMode="auto">
          <a:noFill/>
          <a:ln>
            <a:solidFill>
              <a:srgbClr val="000000"/>
            </a:solidFill>
            <a:miter lim="800000"/>
            <a:headEnd/>
            <a:tailEnd/>
          </a:ln>
        </p:spPr>
      </p:sp>
      <p:sp>
        <p:nvSpPr>
          <p:cNvPr id="13209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TextEdit="1"/>
          </p:cNvSpPr>
          <p:nvPr>
            <p:ph type="sldImg"/>
          </p:nvPr>
        </p:nvSpPr>
        <p:spPr bwMode="auto">
          <a:noFill/>
          <a:ln>
            <a:solidFill>
              <a:srgbClr val="000000"/>
            </a:solidFill>
            <a:miter lim="800000"/>
            <a:headEnd/>
            <a:tailEnd/>
          </a:ln>
        </p:spPr>
      </p:sp>
      <p:sp>
        <p:nvSpPr>
          <p:cNvPr id="18739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TextEdit="1"/>
          </p:cNvSpPr>
          <p:nvPr>
            <p:ph type="sldImg"/>
          </p:nvPr>
        </p:nvSpPr>
        <p:spPr bwMode="auto">
          <a:noFill/>
          <a:ln>
            <a:solidFill>
              <a:srgbClr val="000000"/>
            </a:solidFill>
            <a:miter lim="800000"/>
            <a:headEnd/>
            <a:tailEnd/>
          </a:ln>
        </p:spPr>
      </p:sp>
      <p:sp>
        <p:nvSpPr>
          <p:cNvPr id="18944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TextEdit="1"/>
          </p:cNvSpPr>
          <p:nvPr>
            <p:ph type="sldImg"/>
          </p:nvPr>
        </p:nvSpPr>
        <p:spPr bwMode="auto">
          <a:noFill/>
          <a:ln>
            <a:solidFill>
              <a:srgbClr val="000000"/>
            </a:solidFill>
            <a:miter lim="800000"/>
            <a:headEnd/>
            <a:tailEnd/>
          </a:ln>
        </p:spPr>
      </p:sp>
      <p:sp>
        <p:nvSpPr>
          <p:cNvPr id="19149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TextEdit="1"/>
          </p:cNvSpPr>
          <p:nvPr>
            <p:ph type="sldImg"/>
          </p:nvPr>
        </p:nvSpPr>
        <p:spPr bwMode="auto">
          <a:noFill/>
          <a:ln>
            <a:solidFill>
              <a:srgbClr val="000000"/>
            </a:solidFill>
            <a:miter lim="800000"/>
            <a:headEnd/>
            <a:tailEnd/>
          </a:ln>
        </p:spPr>
      </p:sp>
      <p:sp>
        <p:nvSpPr>
          <p:cNvPr id="1935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7351A2-318F-428D-980E-7EEE30E2B0A0}" type="slidenum">
              <a:rPr lang="en-US"/>
              <a:pPr fontAlgn="base">
                <a:spcBef>
                  <a:spcPct val="0"/>
                </a:spcBef>
                <a:spcAft>
                  <a:spcPct val="0"/>
                </a:spcAft>
                <a:defRPr/>
              </a:pPr>
              <a:t>48</a:t>
            </a:fld>
            <a:endParaRPr lang="en-US"/>
          </a:p>
        </p:txBody>
      </p:sp>
      <p:sp>
        <p:nvSpPr>
          <p:cNvPr id="195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7A6139-B9D2-4501-BC47-F6106DE31B77}" type="slidenum">
              <a:rPr lang="en-US"/>
              <a:pPr fontAlgn="base">
                <a:spcBef>
                  <a:spcPct val="0"/>
                </a:spcBef>
                <a:spcAft>
                  <a:spcPct val="0"/>
                </a:spcAft>
                <a:defRPr/>
              </a:pPr>
              <a:t>49</a:t>
            </a:fld>
            <a:endParaRPr lang="en-US"/>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7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A6B2A2-A9C5-4433-B9B0-54E2717D90E6}" type="slidenum">
              <a:rPr lang="en-US"/>
              <a:pPr fontAlgn="base">
                <a:spcBef>
                  <a:spcPct val="0"/>
                </a:spcBef>
                <a:spcAft>
                  <a:spcPct val="0"/>
                </a:spcAft>
                <a:defRPr/>
              </a:pPr>
              <a:t>50</a:t>
            </a:fld>
            <a:endParaRPr lang="en-US"/>
          </a:p>
        </p:txBody>
      </p:sp>
      <p:sp>
        <p:nvSpPr>
          <p:cNvPr id="199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F0AC3-F336-4BA7-AF04-BF588ED25EB1}" type="slidenum">
              <a:rPr lang="en-US"/>
              <a:pPr fontAlgn="base">
                <a:spcBef>
                  <a:spcPct val="0"/>
                </a:spcBef>
                <a:spcAft>
                  <a:spcPct val="0"/>
                </a:spcAft>
                <a:defRPr/>
              </a:pPr>
              <a:t>51</a:t>
            </a:fld>
            <a:endParaRPr lang="en-US"/>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A51DCD-06B9-4E83-BA71-2848AD246D97}" type="slidenum">
              <a:rPr lang="en-US"/>
              <a:pPr fontAlgn="base">
                <a:spcBef>
                  <a:spcPct val="0"/>
                </a:spcBef>
                <a:spcAft>
                  <a:spcPct val="0"/>
                </a:spcAft>
                <a:defRPr/>
              </a:pPr>
              <a:t>52</a:t>
            </a:fld>
            <a:endParaRPr lang="en-US"/>
          </a:p>
        </p:txBody>
      </p:sp>
      <p:sp>
        <p:nvSpPr>
          <p:cNvPr id="203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18B62-B0A5-4AD9-AD79-9D9192A31EAD}" type="slidenum">
              <a:rPr lang="en-US"/>
              <a:pPr fontAlgn="base">
                <a:spcBef>
                  <a:spcPct val="0"/>
                </a:spcBef>
                <a:spcAft>
                  <a:spcPct val="0"/>
                </a:spcAft>
                <a:defRPr/>
              </a:pPr>
              <a:t>53</a:t>
            </a:fld>
            <a:endParaRPr lang="en-US"/>
          </a:p>
        </p:txBody>
      </p:sp>
      <p:sp>
        <p:nvSpPr>
          <p:cNvPr id="205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TextEdit="1"/>
          </p:cNvSpPr>
          <p:nvPr>
            <p:ph type="sldImg"/>
          </p:nvPr>
        </p:nvSpPr>
        <p:spPr bwMode="auto">
          <a:noFill/>
          <a:ln>
            <a:solidFill>
              <a:srgbClr val="000000"/>
            </a:solidFill>
            <a:miter lim="800000"/>
            <a:headEnd/>
            <a:tailEnd/>
          </a:ln>
        </p:spPr>
      </p:sp>
      <p:sp>
        <p:nvSpPr>
          <p:cNvPr id="1341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838620-7B78-46E9-95C4-B81591D90CCB}" type="slidenum">
              <a:rPr lang="en-US"/>
              <a:pPr fontAlgn="base">
                <a:spcBef>
                  <a:spcPct val="0"/>
                </a:spcBef>
                <a:spcAft>
                  <a:spcPct val="0"/>
                </a:spcAft>
                <a:defRPr/>
              </a:pPr>
              <a:t>54</a:t>
            </a:fld>
            <a:endParaRPr lang="en-US"/>
          </a:p>
        </p:txBody>
      </p:sp>
      <p:sp>
        <p:nvSpPr>
          <p:cNvPr id="207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7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359B2EF-0E5F-432B-AE8C-14725806787C}" type="slidenum">
              <a:rPr lang="en-GB" sz="1200">
                <a:cs typeface="Arial" charset="0"/>
              </a:rPr>
              <a:pPr algn="r"/>
              <a:t>55</a:t>
            </a:fld>
            <a:endParaRPr lang="en-GB" sz="1200">
              <a:cs typeface="Arial" charset="0"/>
            </a:endParaRPr>
          </a:p>
        </p:txBody>
      </p:sp>
      <p:sp>
        <p:nvSpPr>
          <p:cNvPr id="20992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9923"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TextEdit="1"/>
          </p:cNvSpPr>
          <p:nvPr>
            <p:ph type="sldImg"/>
          </p:nvPr>
        </p:nvSpPr>
        <p:spPr bwMode="auto">
          <a:noFill/>
          <a:ln>
            <a:solidFill>
              <a:srgbClr val="000000"/>
            </a:solidFill>
            <a:miter lim="800000"/>
            <a:headEnd/>
            <a:tailEnd/>
          </a:ln>
        </p:spPr>
      </p:sp>
      <p:sp>
        <p:nvSpPr>
          <p:cNvPr id="21197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TextEdit="1"/>
          </p:cNvSpPr>
          <p:nvPr>
            <p:ph type="sldImg"/>
          </p:nvPr>
        </p:nvSpPr>
        <p:spPr bwMode="auto">
          <a:noFill/>
          <a:ln>
            <a:solidFill>
              <a:srgbClr val="000000"/>
            </a:solidFill>
            <a:miter lim="800000"/>
            <a:headEnd/>
            <a:tailEnd/>
          </a:ln>
        </p:spPr>
      </p:sp>
      <p:sp>
        <p:nvSpPr>
          <p:cNvPr id="21401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p:spPr>
      </p:sp>
      <p:sp>
        <p:nvSpPr>
          <p:cNvPr id="2160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noTextEdit="1"/>
          </p:cNvSpPr>
          <p:nvPr>
            <p:ph type="sldImg"/>
          </p:nvPr>
        </p:nvSpPr>
        <p:spPr bwMode="auto">
          <a:noFill/>
          <a:ln>
            <a:solidFill>
              <a:srgbClr val="000000"/>
            </a:solidFill>
            <a:miter lim="800000"/>
            <a:headEnd/>
            <a:tailEnd/>
          </a:ln>
        </p:spPr>
      </p:sp>
      <p:sp>
        <p:nvSpPr>
          <p:cNvPr id="2181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TextEdit="1"/>
          </p:cNvSpPr>
          <p:nvPr>
            <p:ph type="sldImg"/>
          </p:nvPr>
        </p:nvSpPr>
        <p:spPr bwMode="auto">
          <a:noFill/>
          <a:ln>
            <a:solidFill>
              <a:srgbClr val="000000"/>
            </a:solidFill>
            <a:miter lim="800000"/>
            <a:headEnd/>
            <a:tailEnd/>
          </a:ln>
        </p:spPr>
      </p:sp>
      <p:sp>
        <p:nvSpPr>
          <p:cNvPr id="22016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TextEdit="1"/>
          </p:cNvSpPr>
          <p:nvPr>
            <p:ph type="sldImg"/>
          </p:nvPr>
        </p:nvSpPr>
        <p:spPr bwMode="auto">
          <a:noFill/>
          <a:ln>
            <a:solidFill>
              <a:srgbClr val="000000"/>
            </a:solidFill>
            <a:miter lim="800000"/>
            <a:headEnd/>
            <a:tailEnd/>
          </a:ln>
        </p:spPr>
      </p:sp>
      <p:sp>
        <p:nvSpPr>
          <p:cNvPr id="22425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TextEdit="1"/>
          </p:cNvSpPr>
          <p:nvPr>
            <p:ph type="sldImg"/>
          </p:nvPr>
        </p:nvSpPr>
        <p:spPr bwMode="auto">
          <a:noFill/>
          <a:ln>
            <a:solidFill>
              <a:srgbClr val="000000"/>
            </a:solidFill>
            <a:miter lim="800000"/>
            <a:headEnd/>
            <a:tailEnd/>
          </a:ln>
        </p:spPr>
      </p:sp>
      <p:sp>
        <p:nvSpPr>
          <p:cNvPr id="22630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TextEdit="1"/>
          </p:cNvSpPr>
          <p:nvPr>
            <p:ph type="sldImg"/>
          </p:nvPr>
        </p:nvSpPr>
        <p:spPr bwMode="auto">
          <a:noFill/>
          <a:ln>
            <a:solidFill>
              <a:srgbClr val="000000"/>
            </a:solidFill>
            <a:miter lim="800000"/>
            <a:headEnd/>
            <a:tailEnd/>
          </a:ln>
        </p:spPr>
      </p:sp>
      <p:sp>
        <p:nvSpPr>
          <p:cNvPr id="13619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TextEdit="1"/>
          </p:cNvSpPr>
          <p:nvPr>
            <p:ph type="sldImg"/>
          </p:nvPr>
        </p:nvSpPr>
        <p:spPr bwMode="auto">
          <a:noFill/>
          <a:ln>
            <a:solidFill>
              <a:srgbClr val="000000"/>
            </a:solidFill>
            <a:miter lim="800000"/>
            <a:headEnd/>
            <a:tailEnd/>
          </a:ln>
        </p:spPr>
      </p:sp>
      <p:sp>
        <p:nvSpPr>
          <p:cNvPr id="22835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TextEdit="1"/>
          </p:cNvSpPr>
          <p:nvPr>
            <p:ph type="sldImg"/>
          </p:nvPr>
        </p:nvSpPr>
        <p:spPr bwMode="auto">
          <a:noFill/>
          <a:ln>
            <a:solidFill>
              <a:srgbClr val="000000"/>
            </a:solidFill>
            <a:miter lim="800000"/>
            <a:headEnd/>
            <a:tailEnd/>
          </a:ln>
        </p:spPr>
      </p:sp>
      <p:sp>
        <p:nvSpPr>
          <p:cNvPr id="23040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Rot="1" noChangeAspect="1" noTextEdit="1"/>
          </p:cNvSpPr>
          <p:nvPr>
            <p:ph type="sldImg"/>
          </p:nvPr>
        </p:nvSpPr>
        <p:spPr bwMode="auto">
          <a:noFill/>
          <a:ln>
            <a:solidFill>
              <a:srgbClr val="000000"/>
            </a:solidFill>
            <a:miter lim="800000"/>
            <a:headEnd/>
            <a:tailEnd/>
          </a:ln>
        </p:spPr>
      </p:sp>
      <p:sp>
        <p:nvSpPr>
          <p:cNvPr id="23245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TextEdit="1"/>
          </p:cNvSpPr>
          <p:nvPr>
            <p:ph type="sldImg"/>
          </p:nvPr>
        </p:nvSpPr>
        <p:spPr bwMode="auto">
          <a:noFill/>
          <a:ln>
            <a:solidFill>
              <a:srgbClr val="000000"/>
            </a:solidFill>
            <a:miter lim="800000"/>
            <a:headEnd/>
            <a:tailEnd/>
          </a:ln>
        </p:spPr>
      </p:sp>
      <p:sp>
        <p:nvSpPr>
          <p:cNvPr id="23449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TextEdit="1"/>
          </p:cNvSpPr>
          <p:nvPr>
            <p:ph type="sldImg"/>
          </p:nvPr>
        </p:nvSpPr>
        <p:spPr bwMode="auto">
          <a:noFill/>
          <a:ln>
            <a:solidFill>
              <a:srgbClr val="000000"/>
            </a:solidFill>
            <a:miter lim="800000"/>
            <a:headEnd/>
            <a:tailEnd/>
          </a:ln>
        </p:spPr>
      </p:sp>
      <p:sp>
        <p:nvSpPr>
          <p:cNvPr id="2365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TextEdit="1"/>
          </p:cNvSpPr>
          <p:nvPr>
            <p:ph type="sldImg"/>
          </p:nvPr>
        </p:nvSpPr>
        <p:spPr bwMode="auto">
          <a:noFill/>
          <a:ln>
            <a:solidFill>
              <a:srgbClr val="000000"/>
            </a:solidFill>
            <a:miter lim="800000"/>
            <a:headEnd/>
            <a:tailEnd/>
          </a:ln>
        </p:spPr>
      </p:sp>
      <p:sp>
        <p:nvSpPr>
          <p:cNvPr id="23859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TextEdit="1"/>
          </p:cNvSpPr>
          <p:nvPr>
            <p:ph type="sldImg"/>
          </p:nvPr>
        </p:nvSpPr>
        <p:spPr bwMode="auto">
          <a:noFill/>
          <a:ln>
            <a:solidFill>
              <a:srgbClr val="000000"/>
            </a:solidFill>
            <a:miter lim="800000"/>
            <a:headEnd/>
            <a:tailEnd/>
          </a:ln>
        </p:spPr>
      </p:sp>
      <p:sp>
        <p:nvSpPr>
          <p:cNvPr id="24064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TextEdit="1"/>
          </p:cNvSpPr>
          <p:nvPr>
            <p:ph type="sldImg"/>
          </p:nvPr>
        </p:nvSpPr>
        <p:spPr bwMode="auto">
          <a:noFill/>
          <a:ln>
            <a:solidFill>
              <a:srgbClr val="000000"/>
            </a:solidFill>
            <a:miter lim="800000"/>
            <a:headEnd/>
            <a:tailEnd/>
          </a:ln>
        </p:spPr>
      </p:sp>
      <p:sp>
        <p:nvSpPr>
          <p:cNvPr id="24269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TextEdit="1"/>
          </p:cNvSpPr>
          <p:nvPr>
            <p:ph type="sldImg"/>
          </p:nvPr>
        </p:nvSpPr>
        <p:spPr bwMode="auto">
          <a:noFill/>
          <a:ln>
            <a:solidFill>
              <a:srgbClr val="000000"/>
            </a:solidFill>
            <a:miter lim="800000"/>
            <a:headEnd/>
            <a:tailEnd/>
          </a:ln>
        </p:spPr>
      </p:sp>
      <p:sp>
        <p:nvSpPr>
          <p:cNvPr id="2447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TextEdit="1"/>
          </p:cNvSpPr>
          <p:nvPr>
            <p:ph type="sldImg"/>
          </p:nvPr>
        </p:nvSpPr>
        <p:spPr bwMode="auto">
          <a:noFill/>
          <a:ln>
            <a:solidFill>
              <a:srgbClr val="000000"/>
            </a:solidFill>
            <a:miter lim="800000"/>
            <a:headEnd/>
            <a:tailEnd/>
          </a:ln>
        </p:spPr>
      </p:sp>
      <p:sp>
        <p:nvSpPr>
          <p:cNvPr id="24678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TextEdit="1"/>
          </p:cNvSpPr>
          <p:nvPr>
            <p:ph type="sldImg"/>
          </p:nvPr>
        </p:nvSpPr>
        <p:spPr bwMode="auto">
          <a:noFill/>
          <a:ln>
            <a:solidFill>
              <a:srgbClr val="000000"/>
            </a:solidFill>
            <a:miter lim="800000"/>
            <a:headEnd/>
            <a:tailEnd/>
          </a:ln>
        </p:spPr>
      </p:sp>
      <p:sp>
        <p:nvSpPr>
          <p:cNvPr id="13824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p:spPr>
      </p:sp>
      <p:sp>
        <p:nvSpPr>
          <p:cNvPr id="24883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TextEdit="1"/>
          </p:cNvSpPr>
          <p:nvPr>
            <p:ph type="sldImg"/>
          </p:nvPr>
        </p:nvSpPr>
        <p:spPr bwMode="auto">
          <a:noFill/>
          <a:ln>
            <a:solidFill>
              <a:srgbClr val="000000"/>
            </a:solidFill>
            <a:miter lim="800000"/>
            <a:headEnd/>
            <a:tailEnd/>
          </a:ln>
        </p:spPr>
      </p:sp>
      <p:sp>
        <p:nvSpPr>
          <p:cNvPr id="25088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TextEdit="1"/>
          </p:cNvSpPr>
          <p:nvPr>
            <p:ph type="sldImg"/>
          </p:nvPr>
        </p:nvSpPr>
        <p:spPr bwMode="auto">
          <a:noFill/>
          <a:ln>
            <a:solidFill>
              <a:srgbClr val="000000"/>
            </a:solidFill>
            <a:miter lim="800000"/>
            <a:headEnd/>
            <a:tailEnd/>
          </a:ln>
        </p:spPr>
      </p:sp>
      <p:sp>
        <p:nvSpPr>
          <p:cNvPr id="25293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TextEdit="1"/>
          </p:cNvSpPr>
          <p:nvPr>
            <p:ph type="sldImg"/>
          </p:nvPr>
        </p:nvSpPr>
        <p:spPr bwMode="auto">
          <a:noFill/>
          <a:ln>
            <a:solidFill>
              <a:srgbClr val="000000"/>
            </a:solidFill>
            <a:miter lim="800000"/>
            <a:headEnd/>
            <a:tailEnd/>
          </a:ln>
        </p:spPr>
      </p:sp>
      <p:sp>
        <p:nvSpPr>
          <p:cNvPr id="25497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TextEdit="1"/>
          </p:cNvSpPr>
          <p:nvPr>
            <p:ph type="sldImg"/>
          </p:nvPr>
        </p:nvSpPr>
        <p:spPr bwMode="auto">
          <a:noFill/>
          <a:ln>
            <a:solidFill>
              <a:srgbClr val="000000"/>
            </a:solidFill>
            <a:miter lim="800000"/>
            <a:headEnd/>
            <a:tailEnd/>
          </a:ln>
        </p:spPr>
      </p:sp>
      <p:sp>
        <p:nvSpPr>
          <p:cNvPr id="21197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2CB635F-A571-494B-BAB9-D30884328570}" type="slidenum">
              <a:rPr lang="en-GB" sz="1200">
                <a:cs typeface="Arial" charset="0"/>
              </a:rPr>
              <a:pPr algn="r"/>
              <a:t>88</a:t>
            </a:fld>
            <a:endParaRPr lang="en-GB" sz="1200">
              <a:cs typeface="Arial" charset="0"/>
            </a:endParaRPr>
          </a:p>
        </p:txBody>
      </p:sp>
      <p:sp>
        <p:nvSpPr>
          <p:cNvPr id="2570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7027"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8C1A1A-71E2-4135-90DD-F5D7E7257F8B}" type="slidenum">
              <a:rPr lang="en-GB"/>
              <a:pPr fontAlgn="base">
                <a:spcBef>
                  <a:spcPct val="0"/>
                </a:spcBef>
                <a:spcAft>
                  <a:spcPct val="0"/>
                </a:spcAft>
                <a:defRPr/>
              </a:pPr>
              <a:t>21</a:t>
            </a:fld>
            <a:endParaRPr lang="en-GB"/>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TextEdit="1"/>
          </p:cNvSpPr>
          <p:nvPr>
            <p:ph type="sldImg"/>
          </p:nvPr>
        </p:nvSpPr>
        <p:spPr bwMode="auto">
          <a:noFill/>
          <a:ln>
            <a:solidFill>
              <a:srgbClr val="000000"/>
            </a:solidFill>
            <a:miter lim="800000"/>
            <a:headEnd/>
            <a:tailEnd/>
          </a:ln>
        </p:spPr>
      </p:sp>
      <p:sp>
        <p:nvSpPr>
          <p:cNvPr id="1423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TextEdit="1"/>
          </p:cNvSpPr>
          <p:nvPr>
            <p:ph type="sldImg"/>
          </p:nvPr>
        </p:nvSpPr>
        <p:spPr bwMode="auto">
          <a:noFill/>
          <a:ln>
            <a:solidFill>
              <a:srgbClr val="000000"/>
            </a:solidFill>
            <a:miter lim="800000"/>
            <a:headEnd/>
            <a:tailEnd/>
          </a:ln>
        </p:spPr>
      </p:sp>
      <p:sp>
        <p:nvSpPr>
          <p:cNvPr id="14438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F63C35EE-B8BF-460B-9883-F30B38341100}"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2A14329D-7E21-4E57-872F-E973DE42C9AD}" type="datetimeFigureOut">
              <a:rPr lang="en-US"/>
              <a:pPr>
                <a:defRPr/>
              </a:pPr>
              <a:t>4/26/2010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47AC3D5-EFF6-433C-A6C7-DFA648E52E0E}" type="slidenum">
              <a:rPr lang="en-GB"/>
              <a:pPr>
                <a:defRPr/>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784C5AC6-E0D8-44B4-93F2-33B681FCAF41}"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43FD480-F75D-4BE2-8759-56790311EA7B}" type="datetimeFigureOut">
              <a:rPr lang="en-US"/>
              <a:pPr>
                <a:defRPr/>
              </a:pPr>
              <a:t>4/26/2010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98DF766-816A-4734-9623-081728010246}" type="slidenum">
              <a:rPr lang="en-GB"/>
              <a:pPr>
                <a:defRPr/>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451F454F-157A-40B9-8EA7-A87D09A2E2BA}"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FA562D-CD3B-4F42-AE04-C69E9A52277F}" type="datetimeFigureOut">
              <a:rPr lang="en-US"/>
              <a:pPr>
                <a:defRPr/>
              </a:pPr>
              <a:t>4/26/2010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A4550A8-6CB2-4026-9CC8-3B13B8B4795D}" type="slidenum">
              <a:rPr lang="en-GB"/>
              <a:pPr>
                <a:defRPr/>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7"/>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178E0D39-E095-4EC3-B101-B96AA17C54C0}"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Title 1"/>
          <p:cNvSpPr>
            <a:spLocks noGrp="1"/>
          </p:cNvSpPr>
          <p:nvPr>
            <p:ph type="title"/>
          </p:nvPr>
        </p:nvSpPr>
        <p:spPr/>
        <p:txBody>
          <a:bodyPr/>
          <a:lstStyle>
            <a:lvl1pPr>
              <a:defRPr b="1"/>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4"/>
          <p:cNvSpPr>
            <a:spLocks noGrp="1"/>
          </p:cNvSpPr>
          <p:nvPr>
            <p:ph type="dt" sz="half" idx="10"/>
          </p:nvPr>
        </p:nvSpPr>
        <p:spPr/>
        <p:txBody>
          <a:bodyPr/>
          <a:lstStyle>
            <a:lvl1pPr>
              <a:defRPr/>
            </a:lvl1pPr>
          </a:lstStyle>
          <a:p>
            <a:pPr>
              <a:defRPr/>
            </a:pPr>
            <a:fld id="{F3609218-08E4-4CDD-9480-C1F463C39FB9}" type="datetimeFigureOut">
              <a:rPr lang="en-US"/>
              <a:pPr>
                <a:defRPr/>
              </a:pPr>
              <a:t>4/26/2010</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CA3DE8FE-D74C-4E88-95AF-1E17E4AAB8E8}" type="slidenum">
              <a:rPr lang="en-GB"/>
              <a:pPr>
                <a:defRPr/>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9"/>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4890221D-671C-46E5-AD95-FB1201253581}"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Title 1"/>
          <p:cNvSpPr>
            <a:spLocks noGrp="1"/>
          </p:cNvSpPr>
          <p:nvPr>
            <p:ph type="title"/>
          </p:nvPr>
        </p:nvSpPr>
        <p:spPr/>
        <p:txBody>
          <a:bodyPr/>
          <a:lstStyle>
            <a:lvl1pPr>
              <a:defRPr b="1"/>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Date Placeholder 6"/>
          <p:cNvSpPr>
            <a:spLocks noGrp="1"/>
          </p:cNvSpPr>
          <p:nvPr>
            <p:ph type="dt" sz="half" idx="10"/>
          </p:nvPr>
        </p:nvSpPr>
        <p:spPr/>
        <p:txBody>
          <a:bodyPr/>
          <a:lstStyle>
            <a:lvl1pPr>
              <a:defRPr/>
            </a:lvl1pPr>
          </a:lstStyle>
          <a:p>
            <a:pPr>
              <a:defRPr/>
            </a:pPr>
            <a:fld id="{791034AA-BA9E-4DC7-94C9-9D6B8CA55ED2}" type="datetimeFigureOut">
              <a:rPr lang="en-US"/>
              <a:pPr>
                <a:defRPr/>
              </a:pPr>
              <a:t>4/26/2010</a:t>
            </a:fld>
            <a:endParaRPr lang="en-GB"/>
          </a:p>
        </p:txBody>
      </p:sp>
      <p:sp>
        <p:nvSpPr>
          <p:cNvPr id="9" name="Footer Placeholder 7"/>
          <p:cNvSpPr>
            <a:spLocks noGrp="1"/>
          </p:cNvSpPr>
          <p:nvPr>
            <p:ph type="ftr" sz="quarter" idx="11"/>
          </p:nvPr>
        </p:nvSpPr>
        <p:spPr/>
        <p:txBody>
          <a:bodyPr/>
          <a:lstStyle>
            <a:lvl1pPr>
              <a:defRPr/>
            </a:lvl1pPr>
          </a:lstStyle>
          <a:p>
            <a:pPr>
              <a:defRPr/>
            </a:pPr>
            <a:endParaRPr lang="en-GB"/>
          </a:p>
        </p:txBody>
      </p:sp>
      <p:sp>
        <p:nvSpPr>
          <p:cNvPr id="10" name="Slide Number Placeholder 8"/>
          <p:cNvSpPr>
            <a:spLocks noGrp="1"/>
          </p:cNvSpPr>
          <p:nvPr>
            <p:ph type="sldNum" sz="quarter" idx="12"/>
          </p:nvPr>
        </p:nvSpPr>
        <p:spPr/>
        <p:txBody>
          <a:bodyPr/>
          <a:lstStyle>
            <a:lvl1pPr>
              <a:defRPr/>
            </a:lvl1pPr>
          </a:lstStyle>
          <a:p>
            <a:pPr>
              <a:defRPr/>
            </a:pPr>
            <a:fld id="{F5F2963B-D9B4-4C02-BEF8-961DD957DB8D}" type="slidenum">
              <a:rPr lang="en-GB"/>
              <a:pPr>
                <a:defRPr/>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5"/>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AA5D1C06-A4F9-45DA-8C8C-8CB183F9B373}"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Title 1"/>
          <p:cNvSpPr>
            <a:spLocks noGrp="1"/>
          </p:cNvSpPr>
          <p:nvPr>
            <p:ph type="title"/>
          </p:nvPr>
        </p:nvSpPr>
        <p:spPr/>
        <p:txBody>
          <a:bodyPr/>
          <a:lstStyle>
            <a:lvl1pPr>
              <a:defRPr b="1"/>
            </a:lvl1pPr>
          </a:lstStyle>
          <a:p>
            <a:r>
              <a:rPr lang="en-US" dirty="0" smtClean="0"/>
              <a:t>Click to edit Master title style</a:t>
            </a:r>
            <a:endParaRPr lang="en-GB" dirty="0"/>
          </a:p>
        </p:txBody>
      </p:sp>
      <p:sp>
        <p:nvSpPr>
          <p:cNvPr id="4" name="Date Placeholder 2"/>
          <p:cNvSpPr>
            <a:spLocks noGrp="1"/>
          </p:cNvSpPr>
          <p:nvPr>
            <p:ph type="dt" sz="half" idx="10"/>
          </p:nvPr>
        </p:nvSpPr>
        <p:spPr/>
        <p:txBody>
          <a:bodyPr/>
          <a:lstStyle>
            <a:lvl1pPr>
              <a:defRPr/>
            </a:lvl1pPr>
          </a:lstStyle>
          <a:p>
            <a:pPr>
              <a:defRPr/>
            </a:pPr>
            <a:fld id="{CB898A8E-D3DF-4489-AFAD-819A04F2BC38}" type="datetimeFigureOut">
              <a:rPr lang="en-US"/>
              <a:pPr>
                <a:defRPr/>
              </a:pPr>
              <a:t>4/26/2010</a:t>
            </a:fld>
            <a:endParaRPr lang="en-GB"/>
          </a:p>
        </p:txBody>
      </p:sp>
      <p:sp>
        <p:nvSpPr>
          <p:cNvPr id="5" name="Footer Placeholder 3"/>
          <p:cNvSpPr>
            <a:spLocks noGrp="1"/>
          </p:cNvSpPr>
          <p:nvPr>
            <p:ph type="ftr" sz="quarter" idx="11"/>
          </p:nvPr>
        </p:nvSpPr>
        <p:spPr/>
        <p:txBody>
          <a:bodyPr/>
          <a:lstStyle>
            <a:lvl1pPr>
              <a:defRPr/>
            </a:lvl1pPr>
          </a:lstStyle>
          <a:p>
            <a:pPr>
              <a:defRPr/>
            </a:pPr>
            <a:endParaRPr lang="en-GB"/>
          </a:p>
        </p:txBody>
      </p:sp>
      <p:sp>
        <p:nvSpPr>
          <p:cNvPr id="6" name="Slide Number Placeholder 4"/>
          <p:cNvSpPr>
            <a:spLocks noGrp="1"/>
          </p:cNvSpPr>
          <p:nvPr>
            <p:ph type="sldNum" sz="quarter" idx="12"/>
          </p:nvPr>
        </p:nvSpPr>
        <p:spPr/>
        <p:txBody>
          <a:bodyPr/>
          <a:lstStyle>
            <a:lvl1pPr>
              <a:defRPr/>
            </a:lvl1pPr>
          </a:lstStyle>
          <a:p>
            <a:pPr>
              <a:defRPr/>
            </a:pPr>
            <a:fld id="{70008A94-6E2A-4C06-B895-A730B3BE1E52}" type="slidenum">
              <a:rPr lang="en-GB"/>
              <a:pPr>
                <a:defRPr/>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4"/>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5F88C427-4998-40E6-BCFF-A252C7EC290B}"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3" name="Date Placeholder 1"/>
          <p:cNvSpPr>
            <a:spLocks noGrp="1"/>
          </p:cNvSpPr>
          <p:nvPr>
            <p:ph type="dt" sz="half" idx="10"/>
          </p:nvPr>
        </p:nvSpPr>
        <p:spPr/>
        <p:txBody>
          <a:bodyPr/>
          <a:lstStyle>
            <a:lvl1pPr>
              <a:defRPr/>
            </a:lvl1pPr>
          </a:lstStyle>
          <a:p>
            <a:pPr>
              <a:defRPr/>
            </a:pPr>
            <a:fld id="{70DDB05A-6492-4CB7-AC6D-1F6EC2BA56BB}" type="datetimeFigureOut">
              <a:rPr lang="en-US"/>
              <a:pPr>
                <a:defRPr/>
              </a:pPr>
              <a:t>4/26/2010</a:t>
            </a:fld>
            <a:endParaRPr lang="en-GB"/>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3"/>
          <p:cNvSpPr>
            <a:spLocks noGrp="1"/>
          </p:cNvSpPr>
          <p:nvPr>
            <p:ph type="sldNum" sz="quarter" idx="12"/>
          </p:nvPr>
        </p:nvSpPr>
        <p:spPr/>
        <p:txBody>
          <a:bodyPr/>
          <a:lstStyle>
            <a:lvl1pPr>
              <a:defRPr/>
            </a:lvl1pPr>
          </a:lstStyle>
          <a:p>
            <a:pPr>
              <a:defRPr/>
            </a:pPr>
            <a:fld id="{C040D2F1-37B3-4EA3-91FF-BF9FEBB8C18C}" type="slidenum">
              <a:rPr lang="en-GB"/>
              <a:pPr>
                <a:defRPr/>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7"/>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004391B3-5A87-4514-9741-06C67A5EB433}"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102BED7-09E5-4944-B1CB-8A4CD6C04695}" type="datetimeFigureOut">
              <a:rPr lang="en-US"/>
              <a:pPr>
                <a:defRPr/>
              </a:pPr>
              <a:t>4/26/2010</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56729EC6-5321-4C02-A507-FB0669870407}" type="slidenum">
              <a:rPr lang="en-GB"/>
              <a:pPr>
                <a:defRPr/>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7"/>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DACF4AF2-1012-4F85-8196-94A5EE8FC0B1}"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7BB952C7-DC6F-4B34-AA41-61930E4E5594}" type="datetimeFigureOut">
              <a:rPr lang="en-US"/>
              <a:pPr>
                <a:defRPr/>
              </a:pPr>
              <a:t>4/26/2010</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2232C678-7E5B-4BE5-A25D-8EC6DB3D9830}" type="slidenum">
              <a:rPr lang="en-GB"/>
              <a:pPr>
                <a:defRPr/>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8143875" y="69850"/>
            <a:ext cx="928688" cy="215900"/>
          </a:xfrm>
          <a:prstGeom prst="rect">
            <a:avLst/>
          </a:prstGeom>
          <a:noFill/>
        </p:spPr>
        <p:txBody>
          <a:bodyPr>
            <a:spAutoFit/>
          </a:bodyPr>
          <a:lstStyle/>
          <a:p>
            <a:pPr algn="r" fontAlgn="auto">
              <a:spcBef>
                <a:spcPts val="0"/>
              </a:spcBef>
              <a:spcAft>
                <a:spcPts val="0"/>
              </a:spcAft>
              <a:defRPr/>
            </a:pPr>
            <a:r>
              <a:rPr lang="en-GB" sz="800" b="1" dirty="0">
                <a:solidFill>
                  <a:schemeClr val="bg1">
                    <a:lumMod val="65000"/>
                  </a:schemeClr>
                </a:solidFill>
                <a:latin typeface="+mn-lt"/>
              </a:rPr>
              <a:t>Slide: </a:t>
            </a:r>
            <a:fld id="{2E1AE135-4A76-4CB4-BC9D-64D49F182AC0}" type="slidenum">
              <a:rPr lang="en-GB" sz="800" b="1">
                <a:solidFill>
                  <a:schemeClr val="bg1">
                    <a:lumMod val="65000"/>
                  </a:schemeClr>
                </a:solidFill>
                <a:latin typeface="+mn-lt"/>
              </a:rPr>
              <a:pPr algn="r" fontAlgn="auto">
                <a:spcBef>
                  <a:spcPts val="0"/>
                </a:spcBef>
                <a:spcAft>
                  <a:spcPts val="0"/>
                </a:spcAft>
                <a:defRPr/>
              </a:pPr>
              <a:t>‹#›</a:t>
            </a:fld>
            <a:endParaRPr lang="en-GB" sz="800" b="1" dirty="0">
              <a:solidFill>
                <a:schemeClr val="bg1">
                  <a:lumMod val="65000"/>
                </a:schemeClr>
              </a:solidFill>
              <a:latin typeface="+mn-lt"/>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38D035E1-F328-4AC0-9833-CC01A288083B}" type="datetimeFigureOut">
              <a:rPr lang="en-US"/>
              <a:pPr>
                <a:defRPr/>
              </a:pPr>
              <a:t>4/26/2010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5C38E3-B03B-4921-8D77-315048FC5A6F}" type="slidenum">
              <a:rPr lang="en-GB"/>
              <a:pPr>
                <a:defRPr/>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chemeClr val="tx1"/>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4628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628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7812DA9-92A7-4AD6-BFF0-7A13D6679B7F}" type="datetimeFigureOut">
              <a:rPr lang="en-US"/>
              <a:pPr>
                <a:defRPr/>
              </a:pPr>
              <a:t>4/26/2010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226555C-A019-4E96-9D45-B00E1DF272A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images.google.co.uk/imgres?imgurl=http://0850283ait.files.wordpress.com/2008/02/s-bend.jpg&amp;imgrefurl=http://0850283ait.wordpress.com/&amp;usg=__1AUNdzPisIYfH7ideQlRQVTwKjE=&amp;h=376&amp;w=500&amp;sz=255&amp;hl=en&amp;start=326&amp;um=1&amp;tbnid=g5ZsEpLujCLwSM:&amp;tbnh=98&amp;tbnw=130&amp;prev=/images?q=bend+in+road+picture&amp;ndsp=21&amp;hl=en&amp;sa=N&amp;start=315&amp;um=1"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images.google.co.uk/imgres?imgurl=http://www.stockphotopro.com/photo-thumbs-2/APGGTB.jpg&amp;imgrefurl=http://www.stockphotopro.com/photo_of/road/APGGTB/black_and_white_chevron&amp;usg=__hNDeN8aEalZq5Zx4xVi8sltDjus=&amp;h=299&amp;w=450&amp;sz=66&amp;hl=en&amp;start=38&amp;um=1&amp;tbnid=kueZ0WXBNRRa8M:&amp;tbnh=84&amp;tbnw=127&amp;prev=/images?q=bend+in+road+picture+deviation&amp;ndsp=21&amp;hl=en&amp;sa=N&amp;start=21&amp;um=1" TargetMode="Externa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images.google.co.uk/imgres?imgurl=http://www.westernfolklife.org/weblogs/artists/watt/archives_2006/10/DAY62%20(5).JPG&amp;imgrefurl=http://www.westernfolklife.org/weblogs/artists/watt/jw_rides_america/&amp;usg=__Ff5d0untHR7DTvj5vpB4vDN9ZDo=&amp;h=480&amp;w=640&amp;sz=169&amp;hl=en&amp;start=3&amp;um=1&amp;tbnid=pby-e-vUNTLEIM:&amp;tbnh=103&amp;tbnw=137&amp;prev=/images?q=bend+in+road+picture&amp;hl=en&amp;um=1"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slide" Target="slide40.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slide" Target="slide56.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mages.google.co.uk/imgres?imgurl=http://img.dailymail.co.uk/i/pix/2008/02_02/signs1202_468x516.jpg&amp;imgrefurl=http://www.dailymail.co.uk/news/article-513953/Danger-ahead-White-lines-road-likely-make-crash.html&amp;usg=__yY3p_TNyeltRX42VHV9epzYWF0c=&amp;h=516&amp;w=468&amp;sz=72&amp;hl=en&amp;start=235&amp;um=1&amp;tbnid=wN4-pMWqnvCkIM:&amp;tbnh=131&amp;tbnw=119&amp;prev=/images?q=uk+road+signs&amp;ndsp=21&amp;hl=en&amp;sa=N&amp;start=231&amp;um=1"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images.google.co.uk/imgres?imgurl=http://farm1.static.flickr.com/216/445328879_0fe7654371.jpg?v=0&amp;imgrefurl=http://flickr.com/photos/63945249@N00/445328879&amp;usg=__mYYUdraqVPEXfnUffyBvW5qvtDY=&amp;h=500&amp;w=375&amp;sz=201&amp;hl=en&amp;start=403&amp;um=1&amp;tbnid=dM5aXsMMfY6RAM:&amp;tbnh=130&amp;tbnw=98&amp;prev=/images?q=uk+road+signs&amp;ndsp=21&amp;hl=en&amp;sa=N&amp;start=399&amp;um=1"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images.google.co.uk/imgres?imgurl=http://farm1.static.flickr.com/129/408474212_9236e39a18_m.jpg&amp;imgrefurl=http://wendyhome.com/tag/sign/&amp;usg=__5QdqckY6KLstZHxF4Epee7tLRYw=&amp;h=214&amp;w=240&amp;sz=13&amp;hl=en&amp;start=1&amp;um=1&amp;tbnid=UnP4ojb4D9OS-M:&amp;tbnh=98&amp;tbnw=110&amp;prev=/images?q=uneven+road+sign&amp;hl=en&amp;sa=G&amp;um=1"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images.google.co.uk/imgres?imgurl=http://www.dft.gov.uk/trafficsignsimages/images/SignImages/480x480/557.1.jpg&amp;imgrefurl=http://www.dft.gov.uk/trafficsignsimages/imagelist.php?CATID=13&amp;usg=__HQKhj1bQLrHBCFha6idZfqFZ7eE=&amp;h=391&amp;w=450&amp;sz=55&amp;hl=en&amp;start=1&amp;um=1&amp;tbnid=LCJAAHeGsRurvM:&amp;tbnh=110&amp;tbnw=127&amp;prev=/images?q=humps+road+sign&amp;hl=en&amp;um=1"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images.google.co.uk/imgres?imgurl=http://www.istockphoto.com/file_thumbview_approve/3954825/2/istockphoto_3954825-slippery-road-ahead.jpg&amp;imgrefurl=http://www.istockphoto.com/file_closeup/concepts-and-ideas/3954825-slippery-road-ahead.php?id=3954825&amp;usg=__LHf3uuvVBa4gufrWYOz9BPWkst0=&amp;h=380&amp;w=250&amp;sz=56&amp;hl=en&amp;start=32&amp;um=1&amp;tbnid=IfFN4BTRT782bM:&amp;tbnh=123&amp;tbnw=81&amp;prev=/images?q=slippery+road+sign&amp;ndsp=18&amp;hl=en&amp;sa=N&amp;start=18&amp;um=1" TargetMode="Externa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images.google.co.uk/imgres?imgurl=http://static-p3.fotolia.com/jpg/00/02/16/30/400_F_2163064_xFlvwbkQis2YDWAydISku45blv56ku.jpg&amp;imgrefurl=http://fr.fotolia.com/id/2163064&amp;usg=__7I5-ANKYg8b09H4hQqk1eCxfdvE=&amp;h=271&amp;w=400&amp;sz=58&amp;hl=en&amp;start=61&amp;um=1&amp;tbnid=94mYpQ5YEcNxpM:&amp;tbnh=84&amp;tbnw=124&amp;prev=/images?q=slippery+road+sign&amp;ndsp=18&amp;hl=en&amp;sa=N&amp;start=54&amp;um=1"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www.users.globalnet.co.uk/~spoulton/iam_page.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p:cNvSpPr>
          <p:nvPr>
            <p:ph type="title" idx="4294967295"/>
          </p:nvPr>
        </p:nvSpPr>
        <p:spPr/>
        <p:txBody>
          <a:bodyPr/>
          <a:lstStyle/>
          <a:p>
            <a:r>
              <a:rPr lang="en-GB" b="1" dirty="0" smtClean="0"/>
              <a:t>Middle Course Week</a:t>
            </a:r>
            <a:endParaRPr lang="en-US" b="1" dirty="0" smtClean="0"/>
          </a:p>
        </p:txBody>
      </p:sp>
      <p:sp>
        <p:nvSpPr>
          <p:cNvPr id="126978" name="Rectangle 3"/>
          <p:cNvSpPr>
            <a:spLocks noGrp="1"/>
          </p:cNvSpPr>
          <p:nvPr>
            <p:ph type="body" idx="4294967295"/>
          </p:nvPr>
        </p:nvSpPr>
        <p:spPr/>
        <p:txBody>
          <a:bodyPr/>
          <a:lstStyle/>
          <a:p>
            <a:r>
              <a:rPr lang="en-GB" b="1" dirty="0" smtClean="0">
                <a:latin typeface="Arial" charset="0"/>
              </a:rPr>
              <a:t>Sunday Review</a:t>
            </a:r>
          </a:p>
          <a:p>
            <a:r>
              <a:rPr lang="en-GB" b="1" dirty="0" smtClean="0">
                <a:latin typeface="Arial" charset="0"/>
              </a:rPr>
              <a:t>The System – again!</a:t>
            </a:r>
          </a:p>
          <a:p>
            <a:pPr lvl="1"/>
            <a:r>
              <a:rPr lang="en-GB" b="1" dirty="0" smtClean="0">
                <a:latin typeface="Arial" charset="0"/>
              </a:rPr>
              <a:t>I P S G A</a:t>
            </a:r>
          </a:p>
          <a:p>
            <a:pPr lvl="1"/>
            <a:r>
              <a:rPr lang="en-GB" b="1" dirty="0" smtClean="0">
                <a:latin typeface="Arial" charset="0"/>
              </a:rPr>
              <a:t>System Review</a:t>
            </a:r>
          </a:p>
          <a:p>
            <a:r>
              <a:rPr lang="en-GB" b="1" dirty="0" smtClean="0">
                <a:latin typeface="Arial" charset="0"/>
              </a:rPr>
              <a:t>Cornering</a:t>
            </a:r>
          </a:p>
          <a:p>
            <a:pPr lvl="1"/>
            <a:r>
              <a:rPr lang="en-GB" b="1" dirty="0" smtClean="0">
                <a:latin typeface="Arial" charset="0"/>
              </a:rPr>
              <a:t>Examiners are hot on this!</a:t>
            </a:r>
          </a:p>
          <a:p>
            <a:endParaRPr lang="en-US" b="1" dirty="0" smtClean="0">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effectLst/>
              </a:rPr>
              <a:t>I</a:t>
            </a:r>
            <a:r>
              <a:rPr lang="en-GB" b="0" dirty="0" smtClean="0">
                <a:effectLst/>
              </a:rPr>
              <a:t>PSGA</a:t>
            </a:r>
            <a:r>
              <a:rPr lang="en-GB" dirty="0" smtClean="0">
                <a:effectLst/>
              </a:rPr>
              <a:t> </a:t>
            </a:r>
            <a:endParaRPr lang="en-US" dirty="0">
              <a:effectLst/>
            </a:endParaRPr>
          </a:p>
        </p:txBody>
      </p:sp>
      <p:sp>
        <p:nvSpPr>
          <p:cNvPr id="5" name="Content Placeholder 4"/>
          <p:cNvSpPr>
            <a:spLocks noGrp="1"/>
          </p:cNvSpPr>
          <p:nvPr>
            <p:ph idx="1"/>
          </p:nvPr>
        </p:nvSpPr>
        <p:spPr/>
        <p:txBody>
          <a:bodyPr/>
          <a:lstStyle/>
          <a:p>
            <a:r>
              <a:rPr lang="en-GB" dirty="0" smtClean="0">
                <a:latin typeface="Arial" pitchFamily="34" charset="0"/>
                <a:cs typeface="Arial" pitchFamily="34" charset="0"/>
              </a:rPr>
              <a:t>Information In</a:t>
            </a:r>
          </a:p>
          <a:p>
            <a:pPr lvl="1"/>
            <a:r>
              <a:rPr lang="en-GB" dirty="0" smtClean="0">
                <a:latin typeface="Arial" pitchFamily="34" charset="0"/>
                <a:cs typeface="Arial" pitchFamily="34" charset="0"/>
              </a:rPr>
              <a:t>Looking</a:t>
            </a:r>
          </a:p>
          <a:p>
            <a:pPr lvl="1"/>
            <a:r>
              <a:rPr lang="en-GB" dirty="0" smtClean="0">
                <a:latin typeface="Arial" pitchFamily="34" charset="0"/>
                <a:cs typeface="Arial" pitchFamily="34" charset="0"/>
              </a:rPr>
              <a:t>Listening</a:t>
            </a:r>
          </a:p>
          <a:p>
            <a:pPr lvl="1"/>
            <a:r>
              <a:rPr lang="en-GB" dirty="0" smtClean="0">
                <a:latin typeface="Arial" pitchFamily="34" charset="0"/>
                <a:cs typeface="Arial" pitchFamily="34" charset="0"/>
              </a:rPr>
              <a:t>Anticipating</a:t>
            </a:r>
          </a:p>
          <a:p>
            <a:pPr lvl="1"/>
            <a:r>
              <a:rPr lang="en-GB" dirty="0" smtClean="0">
                <a:latin typeface="Arial" pitchFamily="34" charset="0"/>
                <a:cs typeface="Arial" pitchFamily="34" charset="0"/>
              </a:rPr>
              <a:t>6</a:t>
            </a:r>
            <a:r>
              <a:rPr lang="en-GB" baseline="30000" dirty="0" smtClean="0">
                <a:latin typeface="Arial" pitchFamily="34" charset="0"/>
                <a:cs typeface="Arial" pitchFamily="34" charset="0"/>
              </a:rPr>
              <a:t>th</a:t>
            </a:r>
            <a:r>
              <a:rPr lang="en-GB" dirty="0" smtClean="0">
                <a:latin typeface="Arial" pitchFamily="34" charset="0"/>
                <a:cs typeface="Arial" pitchFamily="34" charset="0"/>
              </a:rPr>
              <a:t> Sense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Information?</a:t>
            </a:r>
            <a:endParaRPr lang="en-US" dirty="0"/>
          </a:p>
        </p:txBody>
      </p:sp>
      <p:pic>
        <p:nvPicPr>
          <p:cNvPr id="473090" name="Picture 2" descr="http://tbn0.google.com/images?q=tbn:g5ZsEpLujCLwSM:http://0850283ait.files.wordpress.com/2008/02/s-bend.jpg">
            <a:hlinkClick r:id="rId2"/>
          </p:cNvPr>
          <p:cNvPicPr>
            <a:picLocks noChangeAspect="1" noChangeArrowheads="1"/>
          </p:cNvPicPr>
          <p:nvPr/>
        </p:nvPicPr>
        <p:blipFill>
          <a:blip r:embed="rId3"/>
          <a:srcRect/>
          <a:stretch>
            <a:fillRect/>
          </a:stretch>
        </p:blipFill>
        <p:spPr bwMode="auto">
          <a:xfrm>
            <a:off x="777367" y="2375026"/>
            <a:ext cx="3739178" cy="2818765"/>
          </a:xfrm>
          <a:prstGeom prst="rect">
            <a:avLst/>
          </a:prstGeom>
          <a:noFill/>
        </p:spPr>
      </p:pic>
      <p:sp>
        <p:nvSpPr>
          <p:cNvPr id="5" name="TextBox 4"/>
          <p:cNvSpPr txBox="1"/>
          <p:nvPr/>
        </p:nvSpPr>
        <p:spPr>
          <a:xfrm>
            <a:off x="5020933" y="2643326"/>
            <a:ext cx="3947703" cy="1569660"/>
          </a:xfrm>
          <a:prstGeom prst="rect">
            <a:avLst/>
          </a:prstGeom>
          <a:noFill/>
        </p:spPr>
        <p:txBody>
          <a:bodyPr wrap="square" rtlCol="0">
            <a:spAutoFit/>
          </a:bodyPr>
          <a:lstStyle/>
          <a:p>
            <a:r>
              <a:rPr lang="en-GB" sz="3200" dirty="0" smtClean="0"/>
              <a:t>It is not just leaves.</a:t>
            </a:r>
          </a:p>
          <a:p>
            <a:r>
              <a:rPr lang="en-GB" sz="3200" dirty="0" smtClean="0"/>
              <a:t>What else do you have to prepare for?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6" name="Rectangle 4"/>
          <p:cNvSpPr>
            <a:spLocks noGrp="1"/>
          </p:cNvSpPr>
          <p:nvPr>
            <p:ph type="title" idx="4294967295"/>
          </p:nvPr>
        </p:nvSpPr>
        <p:spPr/>
        <p:txBody>
          <a:bodyPr/>
          <a:lstStyle/>
          <a:p>
            <a:r>
              <a:rPr lang="en-GB" smtClean="0"/>
              <a:t>What would these tell us?</a:t>
            </a:r>
            <a:endParaRPr lang="en-US" smtClean="0"/>
          </a:p>
        </p:txBody>
      </p:sp>
      <p:pic>
        <p:nvPicPr>
          <p:cNvPr id="509979" name="Picture 27" descr="rural%20road%20bend"/>
          <p:cNvPicPr>
            <a:picLocks noChangeAspect="1" noChangeArrowheads="1"/>
          </p:cNvPicPr>
          <p:nvPr/>
        </p:nvPicPr>
        <p:blipFill>
          <a:blip r:embed="rId2"/>
          <a:srcRect/>
          <a:stretch>
            <a:fillRect/>
          </a:stretch>
        </p:blipFill>
        <p:spPr bwMode="auto">
          <a:xfrm>
            <a:off x="692150" y="1185863"/>
            <a:ext cx="2644775" cy="3468687"/>
          </a:xfrm>
          <a:prstGeom prst="rect">
            <a:avLst/>
          </a:prstGeom>
          <a:noFill/>
        </p:spPr>
      </p:pic>
      <p:pic>
        <p:nvPicPr>
          <p:cNvPr id="509980" name="Picture 28" descr="rural%20road%20bend"/>
          <p:cNvPicPr>
            <a:picLocks noChangeAspect="1" noChangeArrowheads="1"/>
          </p:cNvPicPr>
          <p:nvPr/>
        </p:nvPicPr>
        <p:blipFill>
          <a:blip r:embed="rId2"/>
          <a:srcRect/>
          <a:stretch>
            <a:fillRect/>
          </a:stretch>
        </p:blipFill>
        <p:spPr bwMode="auto">
          <a:xfrm>
            <a:off x="5442141" y="1185355"/>
            <a:ext cx="2644775" cy="3468687"/>
          </a:xfrm>
          <a:prstGeom prst="rect">
            <a:avLst/>
          </a:prstGeom>
          <a:noFill/>
        </p:spPr>
      </p:pic>
      <p:sp>
        <p:nvSpPr>
          <p:cNvPr id="509984" name="Freeform 32"/>
          <p:cNvSpPr>
            <a:spLocks/>
          </p:cNvSpPr>
          <p:nvPr/>
        </p:nvSpPr>
        <p:spPr bwMode="auto">
          <a:xfrm>
            <a:off x="5643753" y="2760155"/>
            <a:ext cx="957263" cy="446087"/>
          </a:xfrm>
          <a:custGeom>
            <a:avLst/>
            <a:gdLst/>
            <a:ahLst/>
            <a:cxnLst>
              <a:cxn ang="0">
                <a:pos x="0" y="0"/>
              </a:cxn>
              <a:cxn ang="0">
                <a:pos x="174" y="20"/>
              </a:cxn>
              <a:cxn ang="0">
                <a:pos x="308" y="54"/>
              </a:cxn>
              <a:cxn ang="0">
                <a:pos x="422" y="94"/>
              </a:cxn>
              <a:cxn ang="0">
                <a:pos x="542" y="147"/>
              </a:cxn>
              <a:cxn ang="0">
                <a:pos x="589" y="201"/>
              </a:cxn>
              <a:cxn ang="0">
                <a:pos x="603" y="281"/>
              </a:cxn>
            </a:cxnLst>
            <a:rect l="0" t="0" r="r" b="b"/>
            <a:pathLst>
              <a:path w="603" h="281">
                <a:moveTo>
                  <a:pt x="0" y="0"/>
                </a:moveTo>
                <a:cubicBezTo>
                  <a:pt x="61" y="5"/>
                  <a:pt x="123" y="11"/>
                  <a:pt x="174" y="20"/>
                </a:cubicBezTo>
                <a:cubicBezTo>
                  <a:pt x="225" y="29"/>
                  <a:pt x="267" y="42"/>
                  <a:pt x="308" y="54"/>
                </a:cubicBezTo>
                <a:cubicBezTo>
                  <a:pt x="349" y="66"/>
                  <a:pt x="383" y="79"/>
                  <a:pt x="422" y="94"/>
                </a:cubicBezTo>
                <a:cubicBezTo>
                  <a:pt x="461" y="109"/>
                  <a:pt x="514" y="129"/>
                  <a:pt x="542" y="147"/>
                </a:cubicBezTo>
                <a:cubicBezTo>
                  <a:pt x="570" y="165"/>
                  <a:pt x="579" y="179"/>
                  <a:pt x="589" y="201"/>
                </a:cubicBezTo>
                <a:cubicBezTo>
                  <a:pt x="599" y="223"/>
                  <a:pt x="601" y="270"/>
                  <a:pt x="603" y="281"/>
                </a:cubicBezTo>
              </a:path>
            </a:pathLst>
          </a:custGeom>
          <a:noFill/>
          <a:ln w="38100" cap="flat" cmpd="sng">
            <a:solidFill>
              <a:srgbClr val="C0C0C0"/>
            </a:solidFill>
            <a:prstDash val="solid"/>
            <a:round/>
            <a:headEnd/>
            <a:tailEnd/>
          </a:ln>
          <a:effectLst/>
        </p:spPr>
        <p:txBody>
          <a:bodyPr/>
          <a:lstStyle/>
          <a:p>
            <a:endParaRPr lang="en-US"/>
          </a:p>
        </p:txBody>
      </p:sp>
      <p:sp>
        <p:nvSpPr>
          <p:cNvPr id="11" name="Freeform 31"/>
          <p:cNvSpPr>
            <a:spLocks/>
          </p:cNvSpPr>
          <p:nvPr/>
        </p:nvSpPr>
        <p:spPr bwMode="auto">
          <a:xfrm>
            <a:off x="5645087" y="2761488"/>
            <a:ext cx="957262" cy="446088"/>
          </a:xfrm>
          <a:custGeom>
            <a:avLst/>
            <a:gdLst/>
            <a:ahLst/>
            <a:cxnLst>
              <a:cxn ang="0">
                <a:pos x="0" y="0"/>
              </a:cxn>
              <a:cxn ang="0">
                <a:pos x="174" y="20"/>
              </a:cxn>
              <a:cxn ang="0">
                <a:pos x="308" y="54"/>
              </a:cxn>
              <a:cxn ang="0">
                <a:pos x="422" y="94"/>
              </a:cxn>
              <a:cxn ang="0">
                <a:pos x="542" y="147"/>
              </a:cxn>
              <a:cxn ang="0">
                <a:pos x="589" y="201"/>
              </a:cxn>
              <a:cxn ang="0">
                <a:pos x="603" y="281"/>
              </a:cxn>
            </a:cxnLst>
            <a:rect l="0" t="0" r="r" b="b"/>
            <a:pathLst>
              <a:path w="603" h="281">
                <a:moveTo>
                  <a:pt x="0" y="0"/>
                </a:moveTo>
                <a:cubicBezTo>
                  <a:pt x="61" y="5"/>
                  <a:pt x="123" y="11"/>
                  <a:pt x="174" y="20"/>
                </a:cubicBezTo>
                <a:cubicBezTo>
                  <a:pt x="225" y="29"/>
                  <a:pt x="267" y="42"/>
                  <a:pt x="308" y="54"/>
                </a:cubicBezTo>
                <a:cubicBezTo>
                  <a:pt x="349" y="66"/>
                  <a:pt x="383" y="79"/>
                  <a:pt x="422" y="94"/>
                </a:cubicBezTo>
                <a:cubicBezTo>
                  <a:pt x="461" y="109"/>
                  <a:pt x="514" y="129"/>
                  <a:pt x="542" y="147"/>
                </a:cubicBezTo>
                <a:cubicBezTo>
                  <a:pt x="570" y="165"/>
                  <a:pt x="579" y="179"/>
                  <a:pt x="589" y="201"/>
                </a:cubicBezTo>
                <a:cubicBezTo>
                  <a:pt x="599" y="223"/>
                  <a:pt x="601" y="270"/>
                  <a:pt x="603" y="281"/>
                </a:cubicBezTo>
              </a:path>
            </a:pathLst>
          </a:custGeom>
          <a:noFill/>
          <a:ln w="50800" cap="flat" cmpd="sng">
            <a:solidFill>
              <a:schemeClr val="bg1">
                <a:lumMod val="75000"/>
              </a:schemeClr>
            </a:solidFill>
            <a:prstDash val="dash"/>
            <a:round/>
            <a:headEnd/>
            <a:tailEnd/>
          </a:ln>
          <a:effectLst/>
        </p:spPr>
        <p:txBody>
          <a:bodyPr/>
          <a:lstStyle/>
          <a:p>
            <a:endParaRPr lang="en-US"/>
          </a:p>
        </p:txBody>
      </p:sp>
      <p:sp>
        <p:nvSpPr>
          <p:cNvPr id="509983" name="Freeform 31"/>
          <p:cNvSpPr>
            <a:spLocks/>
          </p:cNvSpPr>
          <p:nvPr/>
        </p:nvSpPr>
        <p:spPr bwMode="auto">
          <a:xfrm>
            <a:off x="5638991" y="2755392"/>
            <a:ext cx="957262" cy="446088"/>
          </a:xfrm>
          <a:custGeom>
            <a:avLst/>
            <a:gdLst/>
            <a:ahLst/>
            <a:cxnLst>
              <a:cxn ang="0">
                <a:pos x="0" y="0"/>
              </a:cxn>
              <a:cxn ang="0">
                <a:pos x="174" y="20"/>
              </a:cxn>
              <a:cxn ang="0">
                <a:pos x="308" y="54"/>
              </a:cxn>
              <a:cxn ang="0">
                <a:pos x="422" y="94"/>
              </a:cxn>
              <a:cxn ang="0">
                <a:pos x="542" y="147"/>
              </a:cxn>
              <a:cxn ang="0">
                <a:pos x="589" y="201"/>
              </a:cxn>
              <a:cxn ang="0">
                <a:pos x="603" y="281"/>
              </a:cxn>
            </a:cxnLst>
            <a:rect l="0" t="0" r="r" b="b"/>
            <a:pathLst>
              <a:path w="603" h="281">
                <a:moveTo>
                  <a:pt x="0" y="0"/>
                </a:moveTo>
                <a:cubicBezTo>
                  <a:pt x="61" y="5"/>
                  <a:pt x="123" y="11"/>
                  <a:pt x="174" y="20"/>
                </a:cubicBezTo>
                <a:cubicBezTo>
                  <a:pt x="225" y="29"/>
                  <a:pt x="267" y="42"/>
                  <a:pt x="308" y="54"/>
                </a:cubicBezTo>
                <a:cubicBezTo>
                  <a:pt x="349" y="66"/>
                  <a:pt x="383" y="79"/>
                  <a:pt x="422" y="94"/>
                </a:cubicBezTo>
                <a:cubicBezTo>
                  <a:pt x="461" y="109"/>
                  <a:pt x="514" y="129"/>
                  <a:pt x="542" y="147"/>
                </a:cubicBezTo>
                <a:cubicBezTo>
                  <a:pt x="570" y="165"/>
                  <a:pt x="579" y="179"/>
                  <a:pt x="589" y="201"/>
                </a:cubicBezTo>
                <a:cubicBezTo>
                  <a:pt x="599" y="223"/>
                  <a:pt x="601" y="270"/>
                  <a:pt x="603" y="281"/>
                </a:cubicBezTo>
              </a:path>
            </a:pathLst>
          </a:custGeom>
          <a:noFill/>
          <a:ln w="38100" cap="flat" cmpd="sng">
            <a:solidFill>
              <a:schemeClr val="bg1"/>
            </a:solidFill>
            <a:prstDash val="dash"/>
            <a:round/>
            <a:headEnd/>
            <a:tailEnd/>
          </a:ln>
          <a:effectLst/>
        </p:spPr>
        <p:txBody>
          <a:bodyP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How do these bends differ?</a:t>
            </a:r>
            <a:endParaRPr lang="en-US" dirty="0"/>
          </a:p>
        </p:txBody>
      </p:sp>
      <p:pic>
        <p:nvPicPr>
          <p:cNvPr id="473092" name="Picture 4" descr="http://tbn1.google.com/images?q=tbn:kueZ0WXBNRRa8M:http://www.stockphotopro.com/photo-thumbs-2/APGGTB.jpg">
            <a:hlinkClick r:id="rId2"/>
          </p:cNvPr>
          <p:cNvPicPr>
            <a:picLocks noChangeAspect="1" noChangeArrowheads="1"/>
          </p:cNvPicPr>
          <p:nvPr/>
        </p:nvPicPr>
        <p:blipFill>
          <a:blip r:embed="rId3"/>
          <a:srcRect/>
          <a:stretch>
            <a:fillRect/>
          </a:stretch>
        </p:blipFill>
        <p:spPr bwMode="auto">
          <a:xfrm>
            <a:off x="4544695" y="2862072"/>
            <a:ext cx="3949301" cy="2612136"/>
          </a:xfrm>
          <a:prstGeom prst="rect">
            <a:avLst/>
          </a:prstGeom>
          <a:noFill/>
        </p:spPr>
      </p:pic>
      <p:pic>
        <p:nvPicPr>
          <p:cNvPr id="7" name="Picture 27" descr="rural%20road%20bend"/>
          <p:cNvPicPr>
            <a:picLocks noChangeAspect="1" noChangeArrowheads="1"/>
          </p:cNvPicPr>
          <p:nvPr/>
        </p:nvPicPr>
        <p:blipFill>
          <a:blip r:embed="rId4"/>
          <a:srcRect/>
          <a:stretch>
            <a:fillRect/>
          </a:stretch>
        </p:blipFill>
        <p:spPr bwMode="auto">
          <a:xfrm>
            <a:off x="899414" y="2331911"/>
            <a:ext cx="2644775" cy="3468687"/>
          </a:xfrm>
          <a:prstGeom prst="rect">
            <a:avLst/>
          </a:prstGeom>
          <a:noFill/>
        </p:spPr>
      </p:pic>
      <p:sp>
        <p:nvSpPr>
          <p:cNvPr id="5" name="TextBox 4"/>
          <p:cNvSpPr txBox="1"/>
          <p:nvPr/>
        </p:nvSpPr>
        <p:spPr>
          <a:xfrm>
            <a:off x="1389888" y="1645920"/>
            <a:ext cx="6638356" cy="461665"/>
          </a:xfrm>
          <a:prstGeom prst="rect">
            <a:avLst/>
          </a:prstGeom>
          <a:noFill/>
        </p:spPr>
        <p:txBody>
          <a:bodyPr wrap="none" rtlCol="0">
            <a:spAutoFit/>
          </a:bodyPr>
          <a:lstStyle/>
          <a:p>
            <a:r>
              <a:rPr lang="en-GB" sz="2400" dirty="0" smtClean="0"/>
              <a:t>What would you expect to be around the bend?</a:t>
            </a:r>
            <a:endParaRPr lang="en-US" sz="2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effectLst/>
              </a:rPr>
              <a:t>I</a:t>
            </a:r>
            <a:r>
              <a:rPr lang="en-GB" b="0" dirty="0" smtClean="0">
                <a:effectLst/>
              </a:rPr>
              <a:t>PSGA</a:t>
            </a:r>
            <a:r>
              <a:rPr lang="en-GB" dirty="0" smtClean="0">
                <a:effectLst/>
              </a:rPr>
              <a:t> </a:t>
            </a:r>
            <a:endParaRPr lang="en-US" dirty="0">
              <a:effectLst/>
            </a:endParaRPr>
          </a:p>
        </p:txBody>
      </p:sp>
      <p:sp>
        <p:nvSpPr>
          <p:cNvPr id="5" name="Content Placeholder 4"/>
          <p:cNvSpPr>
            <a:spLocks noGrp="1"/>
          </p:cNvSpPr>
          <p:nvPr>
            <p:ph idx="1"/>
          </p:nvPr>
        </p:nvSpPr>
        <p:spPr/>
        <p:txBody>
          <a:bodyPr/>
          <a:lstStyle/>
          <a:p>
            <a:r>
              <a:rPr lang="en-GB" dirty="0" smtClean="0">
                <a:latin typeface="Arial" pitchFamily="34" charset="0"/>
                <a:cs typeface="Arial" pitchFamily="34" charset="0"/>
              </a:rPr>
              <a:t>Processing the Information</a:t>
            </a:r>
          </a:p>
          <a:p>
            <a:pPr lvl="1"/>
            <a:r>
              <a:rPr lang="en-GB" dirty="0" smtClean="0">
                <a:latin typeface="Arial" pitchFamily="34" charset="0"/>
                <a:cs typeface="Arial" pitchFamily="34" charset="0"/>
              </a:rPr>
              <a:t>Forming the Driving Plan</a:t>
            </a:r>
          </a:p>
          <a:p>
            <a:r>
              <a:rPr lang="en-GB" dirty="0" smtClean="0">
                <a:latin typeface="Arial" pitchFamily="34" charset="0"/>
                <a:cs typeface="Arial" pitchFamily="34" charset="0"/>
              </a:rPr>
              <a:t>Information Out</a:t>
            </a:r>
          </a:p>
          <a:p>
            <a:pPr lvl="1"/>
            <a:r>
              <a:rPr lang="en-GB" dirty="0" smtClean="0">
                <a:latin typeface="Arial" pitchFamily="34" charset="0"/>
                <a:cs typeface="Arial" pitchFamily="34" charset="0"/>
              </a:rPr>
              <a:t>Signal</a:t>
            </a:r>
          </a:p>
          <a:p>
            <a:pPr lvl="1"/>
            <a:r>
              <a:rPr lang="en-GB" dirty="0" smtClean="0">
                <a:latin typeface="Arial" pitchFamily="34" charset="0"/>
                <a:cs typeface="Arial" pitchFamily="34" charset="0"/>
              </a:rPr>
              <a:t>Brake Lights</a:t>
            </a:r>
          </a:p>
          <a:p>
            <a:pPr lvl="1"/>
            <a:r>
              <a:rPr lang="en-GB" dirty="0" smtClean="0">
                <a:latin typeface="Arial" pitchFamily="34" charset="0"/>
                <a:cs typeface="Arial" pitchFamily="34" charset="0"/>
              </a:rPr>
              <a:t>Positioning</a:t>
            </a:r>
          </a:p>
          <a:p>
            <a:pPr lvl="1"/>
            <a:r>
              <a:rPr lang="en-GB" dirty="0" smtClean="0">
                <a:latin typeface="Arial" pitchFamily="34" charset="0"/>
                <a:cs typeface="Arial" pitchFamily="34" charset="0"/>
              </a:rPr>
              <a:t>Hand Signal (not gesture!)</a:t>
            </a:r>
            <a:endParaRPr lang="en-US" dirty="0">
              <a:latin typeface="Arial" pitchFamily="34" charset="0"/>
              <a:cs typeface="Arial" pitchFamily="34" charset="0"/>
            </a:endParaRPr>
          </a:p>
        </p:txBody>
      </p:sp>
      <p:sp>
        <p:nvSpPr>
          <p:cNvPr id="6" name="Rectangular Callout 5"/>
          <p:cNvSpPr/>
          <p:nvPr/>
        </p:nvSpPr>
        <p:spPr>
          <a:xfrm>
            <a:off x="4401312" y="3291840"/>
            <a:ext cx="4145280" cy="2389632"/>
          </a:xfrm>
          <a:prstGeom prst="wedgeRectCallout">
            <a:avLst>
              <a:gd name="adj1" fmla="val -85316"/>
              <a:gd name="adj2" fmla="val 53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itchFamily="34" charset="0"/>
                <a:cs typeface="Arial" pitchFamily="34" charset="0"/>
              </a:rPr>
              <a:t>We are very sensitive to the subtle “body language” of cars, but most will not trust themselves to believe it. You can get massive credit on your test this way.</a:t>
            </a:r>
            <a:endParaRPr lang="en-US" sz="24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0" dirty="0" smtClean="0">
                <a:effectLst/>
              </a:rPr>
              <a:t>I</a:t>
            </a:r>
            <a:r>
              <a:rPr lang="en-GB" dirty="0" smtClean="0">
                <a:effectLst/>
              </a:rPr>
              <a:t>P</a:t>
            </a:r>
            <a:r>
              <a:rPr lang="en-GB" b="0" dirty="0" smtClean="0">
                <a:effectLst/>
              </a:rPr>
              <a:t>SGA</a:t>
            </a:r>
            <a:r>
              <a:rPr lang="en-GB" dirty="0" smtClean="0">
                <a:effectLst/>
              </a:rPr>
              <a:t> </a:t>
            </a:r>
            <a:endParaRPr lang="en-US" dirty="0">
              <a:effectLst/>
            </a:endParaRPr>
          </a:p>
        </p:txBody>
      </p:sp>
      <p:sp>
        <p:nvSpPr>
          <p:cNvPr id="5" name="Content Placeholder 4"/>
          <p:cNvSpPr>
            <a:spLocks noGrp="1"/>
          </p:cNvSpPr>
          <p:nvPr>
            <p:ph idx="1"/>
          </p:nvPr>
        </p:nvSpPr>
        <p:spPr/>
        <p:txBody>
          <a:bodyPr/>
          <a:lstStyle/>
          <a:p>
            <a:r>
              <a:rPr lang="en-GB" dirty="0" smtClean="0">
                <a:latin typeface="Arial" pitchFamily="34" charset="0"/>
                <a:cs typeface="Arial" pitchFamily="34" charset="0"/>
              </a:rPr>
              <a:t>Requirements – </a:t>
            </a:r>
            <a:r>
              <a:rPr lang="en-GB" dirty="0" err="1" smtClean="0">
                <a:latin typeface="Arial" pitchFamily="34" charset="0"/>
                <a:cs typeface="Arial" pitchFamily="34" charset="0"/>
              </a:rPr>
              <a:t>eg</a:t>
            </a:r>
            <a:r>
              <a:rPr lang="en-GB" dirty="0" smtClean="0">
                <a:latin typeface="Arial" pitchFamily="34" charset="0"/>
                <a:cs typeface="Arial" pitchFamily="34" charset="0"/>
              </a:rPr>
              <a:t> roundabouts</a:t>
            </a:r>
          </a:p>
          <a:p>
            <a:r>
              <a:rPr lang="en-GB" dirty="0" smtClean="0">
                <a:latin typeface="Arial" pitchFamily="34" charset="0"/>
                <a:cs typeface="Arial" pitchFamily="34" charset="0"/>
              </a:rPr>
              <a:t>Clear, definite indication of where we are going – may avoid use of signal</a:t>
            </a:r>
          </a:p>
          <a:p>
            <a:r>
              <a:rPr lang="en-GB" dirty="0" smtClean="0">
                <a:latin typeface="Arial" pitchFamily="34" charset="0"/>
                <a:cs typeface="Arial" pitchFamily="34" charset="0"/>
              </a:rPr>
              <a:t>Advantageous – </a:t>
            </a:r>
            <a:r>
              <a:rPr lang="en-GB" dirty="0" err="1" smtClean="0">
                <a:latin typeface="Arial" pitchFamily="34" charset="0"/>
                <a:cs typeface="Arial" pitchFamily="34" charset="0"/>
              </a:rPr>
              <a:t>eg</a:t>
            </a:r>
            <a:r>
              <a:rPr lang="en-GB" dirty="0" smtClean="0">
                <a:latin typeface="Arial" pitchFamily="34" charset="0"/>
                <a:cs typeface="Arial" pitchFamily="34" charset="0"/>
              </a:rPr>
              <a:t> achieve/provide more visibility</a:t>
            </a:r>
          </a:p>
          <a:p>
            <a:r>
              <a:rPr lang="en-GB" dirty="0" smtClean="0">
                <a:latin typeface="Arial" pitchFamily="34" charset="0"/>
                <a:cs typeface="Arial" pitchFamily="34" charset="0"/>
              </a:rPr>
              <a:t>Reducing the options for someone else to make a mistake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How would you drive this?</a:t>
            </a:r>
            <a:endParaRPr lang="en-US" dirty="0"/>
          </a:p>
        </p:txBody>
      </p:sp>
      <p:pic>
        <p:nvPicPr>
          <p:cNvPr id="472066" name="Picture 2" descr="http://tbn2.google.com/images?q=tbn:pby-e-vUNTLEIM:http://www.westernfolklife.org/weblogs/artists/watt/archives_2006/10/DAY62%2520(5).JPG">
            <a:hlinkClick r:id="rId2"/>
          </p:cNvPr>
          <p:cNvPicPr>
            <a:picLocks noChangeAspect="1" noChangeArrowheads="1"/>
          </p:cNvPicPr>
          <p:nvPr/>
        </p:nvPicPr>
        <p:blipFill>
          <a:blip r:embed="rId3"/>
          <a:srcRect/>
          <a:stretch>
            <a:fillRect/>
          </a:stretch>
        </p:blipFill>
        <p:spPr bwMode="auto">
          <a:xfrm>
            <a:off x="1655191" y="2070797"/>
            <a:ext cx="5269865" cy="3962019"/>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p:cNvSpPr>
          <p:nvPr>
            <p:ph type="title" idx="4294967295"/>
          </p:nvPr>
        </p:nvSpPr>
        <p:spPr/>
        <p:txBody>
          <a:bodyPr/>
          <a:lstStyle/>
          <a:p>
            <a:r>
              <a:rPr lang="en-GB" smtClean="0"/>
              <a:t>I P </a:t>
            </a:r>
            <a:r>
              <a:rPr lang="en-GB" sz="4800" b="1" u="sng" smtClean="0"/>
              <a:t>S G A</a:t>
            </a:r>
            <a:endParaRPr lang="en-US" sz="4800" b="1" u="sng" smtClean="0"/>
          </a:p>
        </p:txBody>
      </p:sp>
      <p:sp>
        <p:nvSpPr>
          <p:cNvPr id="131074" name="Text Box 4"/>
          <p:cNvSpPr txBox="1">
            <a:spLocks noChangeArrowheads="1"/>
          </p:cNvSpPr>
          <p:nvPr/>
        </p:nvSpPr>
        <p:spPr bwMode="auto">
          <a:xfrm>
            <a:off x="1141413" y="1965325"/>
            <a:ext cx="6948487" cy="457200"/>
          </a:xfrm>
          <a:prstGeom prst="rect">
            <a:avLst/>
          </a:prstGeom>
          <a:noFill/>
          <a:ln w="9525">
            <a:noFill/>
            <a:miter lim="800000"/>
            <a:headEnd/>
            <a:tailEnd/>
          </a:ln>
        </p:spPr>
        <p:txBody>
          <a:bodyPr wrap="none">
            <a:spAutoFit/>
          </a:bodyPr>
          <a:lstStyle/>
          <a:p>
            <a:r>
              <a:rPr lang="en-GB" sz="2400"/>
              <a:t>SGA are linked together, and influence each other</a:t>
            </a:r>
            <a:endParaRPr lang="en-US" sz="2400"/>
          </a:p>
        </p:txBody>
      </p:sp>
      <p:grpSp>
        <p:nvGrpSpPr>
          <p:cNvPr id="516114" name="Group 18"/>
          <p:cNvGrpSpPr>
            <a:grpSpLocks/>
          </p:cNvGrpSpPr>
          <p:nvPr/>
        </p:nvGrpSpPr>
        <p:grpSpPr bwMode="auto">
          <a:xfrm>
            <a:off x="949325" y="3922713"/>
            <a:ext cx="7632700" cy="377825"/>
            <a:chOff x="598" y="2604"/>
            <a:chExt cx="4808" cy="238"/>
          </a:xfrm>
        </p:grpSpPr>
        <p:sp>
          <p:nvSpPr>
            <p:cNvPr id="131093" name="Text Box 6"/>
            <p:cNvSpPr txBox="1">
              <a:spLocks noChangeArrowheads="1"/>
            </p:cNvSpPr>
            <p:nvPr/>
          </p:nvSpPr>
          <p:spPr bwMode="auto">
            <a:xfrm>
              <a:off x="598" y="2611"/>
              <a:ext cx="836" cy="231"/>
            </a:xfrm>
            <a:prstGeom prst="rect">
              <a:avLst/>
            </a:prstGeom>
            <a:noFill/>
            <a:ln w="9525">
              <a:noFill/>
              <a:miter lim="800000"/>
              <a:headEnd/>
              <a:tailEnd/>
            </a:ln>
          </p:spPr>
          <p:txBody>
            <a:bodyPr wrap="none">
              <a:spAutoFit/>
            </a:bodyPr>
            <a:lstStyle/>
            <a:p>
              <a:r>
                <a:rPr lang="en-GB"/>
                <a:t>Speed now</a:t>
              </a:r>
              <a:endParaRPr lang="en-US"/>
            </a:p>
          </p:txBody>
        </p:sp>
        <p:sp>
          <p:nvSpPr>
            <p:cNvPr id="131094" name="Text Box 7"/>
            <p:cNvSpPr txBox="1">
              <a:spLocks noChangeArrowheads="1"/>
            </p:cNvSpPr>
            <p:nvPr/>
          </p:nvSpPr>
          <p:spPr bwMode="auto">
            <a:xfrm>
              <a:off x="2413" y="2604"/>
              <a:ext cx="1012" cy="231"/>
            </a:xfrm>
            <a:prstGeom prst="rect">
              <a:avLst/>
            </a:prstGeom>
            <a:noFill/>
            <a:ln w="9525">
              <a:noFill/>
              <a:miter lim="800000"/>
              <a:headEnd/>
              <a:tailEnd/>
            </a:ln>
          </p:spPr>
          <p:txBody>
            <a:bodyPr wrap="none">
              <a:spAutoFit/>
            </a:bodyPr>
            <a:lstStyle/>
            <a:p>
              <a:r>
                <a:rPr lang="en-GB"/>
                <a:t>Hazard speed</a:t>
              </a:r>
              <a:endParaRPr lang="en-US"/>
            </a:p>
          </p:txBody>
        </p:sp>
        <p:sp>
          <p:nvSpPr>
            <p:cNvPr id="131095" name="Text Box 8"/>
            <p:cNvSpPr txBox="1">
              <a:spLocks noChangeArrowheads="1"/>
            </p:cNvSpPr>
            <p:nvPr/>
          </p:nvSpPr>
          <p:spPr bwMode="auto">
            <a:xfrm>
              <a:off x="4442" y="2604"/>
              <a:ext cx="964" cy="231"/>
            </a:xfrm>
            <a:prstGeom prst="rect">
              <a:avLst/>
            </a:prstGeom>
            <a:noFill/>
            <a:ln w="9525">
              <a:noFill/>
              <a:miter lim="800000"/>
              <a:headEnd/>
              <a:tailEnd/>
            </a:ln>
          </p:spPr>
          <p:txBody>
            <a:bodyPr wrap="none">
              <a:spAutoFit/>
            </a:bodyPr>
            <a:lstStyle/>
            <a:p>
              <a:r>
                <a:rPr lang="en-GB"/>
                <a:t>Target speed</a:t>
              </a:r>
              <a:endParaRPr lang="en-US"/>
            </a:p>
          </p:txBody>
        </p:sp>
      </p:grpSp>
      <p:grpSp>
        <p:nvGrpSpPr>
          <p:cNvPr id="516115" name="Group 19"/>
          <p:cNvGrpSpPr>
            <a:grpSpLocks/>
          </p:cNvGrpSpPr>
          <p:nvPr/>
        </p:nvGrpSpPr>
        <p:grpSpPr bwMode="auto">
          <a:xfrm>
            <a:off x="2147888" y="4478338"/>
            <a:ext cx="5167312" cy="544512"/>
            <a:chOff x="1353" y="2954"/>
            <a:chExt cx="3255" cy="343"/>
          </a:xfrm>
        </p:grpSpPr>
        <p:sp>
          <p:nvSpPr>
            <p:cNvPr id="131089" name="Text Box 9"/>
            <p:cNvSpPr txBox="1">
              <a:spLocks noChangeArrowheads="1"/>
            </p:cNvSpPr>
            <p:nvPr/>
          </p:nvSpPr>
          <p:spPr bwMode="auto">
            <a:xfrm>
              <a:off x="1416" y="3066"/>
              <a:ext cx="1204" cy="231"/>
            </a:xfrm>
            <a:prstGeom prst="rect">
              <a:avLst/>
            </a:prstGeom>
            <a:noFill/>
            <a:ln w="9525">
              <a:noFill/>
              <a:miter lim="800000"/>
              <a:headEnd/>
              <a:tailEnd/>
            </a:ln>
          </p:spPr>
          <p:txBody>
            <a:bodyPr wrap="none">
              <a:spAutoFit/>
            </a:bodyPr>
            <a:lstStyle/>
            <a:p>
              <a:r>
                <a:rPr lang="en-GB"/>
                <a:t>Acc/Deceleration</a:t>
              </a:r>
              <a:endParaRPr lang="en-US"/>
            </a:p>
          </p:txBody>
        </p:sp>
        <p:sp>
          <p:nvSpPr>
            <p:cNvPr id="131090" name="Text Box 10"/>
            <p:cNvSpPr txBox="1">
              <a:spLocks noChangeArrowheads="1"/>
            </p:cNvSpPr>
            <p:nvPr/>
          </p:nvSpPr>
          <p:spPr bwMode="auto">
            <a:xfrm>
              <a:off x="3400" y="3055"/>
              <a:ext cx="1204" cy="231"/>
            </a:xfrm>
            <a:prstGeom prst="rect">
              <a:avLst/>
            </a:prstGeom>
            <a:noFill/>
            <a:ln w="9525">
              <a:noFill/>
              <a:miter lim="800000"/>
              <a:headEnd/>
              <a:tailEnd/>
            </a:ln>
          </p:spPr>
          <p:txBody>
            <a:bodyPr wrap="none">
              <a:spAutoFit/>
            </a:bodyPr>
            <a:lstStyle/>
            <a:p>
              <a:r>
                <a:rPr lang="en-GB"/>
                <a:t>Acc/Deceleration</a:t>
              </a:r>
              <a:endParaRPr lang="en-US"/>
            </a:p>
          </p:txBody>
        </p:sp>
        <p:sp>
          <p:nvSpPr>
            <p:cNvPr id="131091" name="Line 11"/>
            <p:cNvSpPr>
              <a:spLocks noChangeShapeType="1"/>
            </p:cNvSpPr>
            <p:nvPr/>
          </p:nvSpPr>
          <p:spPr bwMode="auto">
            <a:xfrm>
              <a:off x="1353" y="2954"/>
              <a:ext cx="1306" cy="0"/>
            </a:xfrm>
            <a:prstGeom prst="line">
              <a:avLst/>
            </a:prstGeom>
            <a:noFill/>
            <a:ln w="76200">
              <a:solidFill>
                <a:schemeClr val="tx1"/>
              </a:solidFill>
              <a:round/>
              <a:headEnd/>
              <a:tailEnd type="triangle" w="med" len="med"/>
            </a:ln>
          </p:spPr>
          <p:txBody>
            <a:bodyPr/>
            <a:lstStyle/>
            <a:p>
              <a:endParaRPr lang="en-US"/>
            </a:p>
          </p:txBody>
        </p:sp>
        <p:sp>
          <p:nvSpPr>
            <p:cNvPr id="131092" name="Line 12"/>
            <p:cNvSpPr>
              <a:spLocks noChangeShapeType="1"/>
            </p:cNvSpPr>
            <p:nvPr/>
          </p:nvSpPr>
          <p:spPr bwMode="auto">
            <a:xfrm>
              <a:off x="3302" y="2957"/>
              <a:ext cx="1306" cy="0"/>
            </a:xfrm>
            <a:prstGeom prst="line">
              <a:avLst/>
            </a:prstGeom>
            <a:noFill/>
            <a:ln w="76200">
              <a:solidFill>
                <a:schemeClr val="tx1"/>
              </a:solidFill>
              <a:round/>
              <a:headEnd/>
              <a:tailEnd type="triangle" w="med" len="med"/>
            </a:ln>
          </p:spPr>
          <p:txBody>
            <a:bodyPr/>
            <a:lstStyle/>
            <a:p>
              <a:endParaRPr lang="en-US"/>
            </a:p>
          </p:txBody>
        </p:sp>
      </p:grpSp>
      <p:grpSp>
        <p:nvGrpSpPr>
          <p:cNvPr id="131077" name="Group 17"/>
          <p:cNvGrpSpPr>
            <a:grpSpLocks/>
          </p:cNvGrpSpPr>
          <p:nvPr/>
        </p:nvGrpSpPr>
        <p:grpSpPr bwMode="auto">
          <a:xfrm>
            <a:off x="1303338" y="3197225"/>
            <a:ext cx="6934200" cy="381000"/>
            <a:chOff x="821" y="2147"/>
            <a:chExt cx="4368" cy="240"/>
          </a:xfrm>
        </p:grpSpPr>
        <p:sp>
          <p:nvSpPr>
            <p:cNvPr id="131086" name="Text Box 5"/>
            <p:cNvSpPr txBox="1">
              <a:spLocks noChangeArrowheads="1"/>
            </p:cNvSpPr>
            <p:nvPr/>
          </p:nvSpPr>
          <p:spPr bwMode="auto">
            <a:xfrm>
              <a:off x="2576" y="2152"/>
              <a:ext cx="580" cy="231"/>
            </a:xfrm>
            <a:prstGeom prst="rect">
              <a:avLst/>
            </a:prstGeom>
            <a:noFill/>
            <a:ln w="9525">
              <a:noFill/>
              <a:miter lim="800000"/>
              <a:headEnd/>
              <a:tailEnd/>
            </a:ln>
          </p:spPr>
          <p:txBody>
            <a:bodyPr wrap="none">
              <a:spAutoFit/>
            </a:bodyPr>
            <a:lstStyle/>
            <a:p>
              <a:r>
                <a:rPr lang="en-GB"/>
                <a:t>Hazard</a:t>
              </a:r>
              <a:endParaRPr lang="en-US"/>
            </a:p>
          </p:txBody>
        </p:sp>
        <p:sp>
          <p:nvSpPr>
            <p:cNvPr id="131087" name="Text Box 13"/>
            <p:cNvSpPr txBox="1">
              <a:spLocks noChangeArrowheads="1"/>
            </p:cNvSpPr>
            <p:nvPr/>
          </p:nvSpPr>
          <p:spPr bwMode="auto">
            <a:xfrm>
              <a:off x="821" y="2147"/>
              <a:ext cx="404" cy="231"/>
            </a:xfrm>
            <a:prstGeom prst="rect">
              <a:avLst/>
            </a:prstGeom>
            <a:noFill/>
            <a:ln w="9525">
              <a:noFill/>
              <a:miter lim="800000"/>
              <a:headEnd/>
              <a:tailEnd/>
            </a:ln>
          </p:spPr>
          <p:txBody>
            <a:bodyPr wrap="none">
              <a:spAutoFit/>
            </a:bodyPr>
            <a:lstStyle/>
            <a:p>
              <a:r>
                <a:rPr lang="en-GB"/>
                <a:t>Now</a:t>
              </a:r>
              <a:endParaRPr lang="en-US"/>
            </a:p>
          </p:txBody>
        </p:sp>
        <p:sp>
          <p:nvSpPr>
            <p:cNvPr id="131088" name="Text Box 14"/>
            <p:cNvSpPr txBox="1">
              <a:spLocks noChangeArrowheads="1"/>
            </p:cNvSpPr>
            <p:nvPr/>
          </p:nvSpPr>
          <p:spPr bwMode="auto">
            <a:xfrm>
              <a:off x="4745" y="2156"/>
              <a:ext cx="444" cy="231"/>
            </a:xfrm>
            <a:prstGeom prst="rect">
              <a:avLst/>
            </a:prstGeom>
            <a:noFill/>
            <a:ln w="9525">
              <a:noFill/>
              <a:miter lim="800000"/>
              <a:headEnd/>
              <a:tailEnd/>
            </a:ln>
          </p:spPr>
          <p:txBody>
            <a:bodyPr wrap="none">
              <a:spAutoFit/>
            </a:bodyPr>
            <a:lstStyle/>
            <a:p>
              <a:r>
                <a:rPr lang="en-GB"/>
                <a:t>Later</a:t>
              </a:r>
              <a:endParaRPr lang="en-US"/>
            </a:p>
          </p:txBody>
        </p:sp>
      </p:grpSp>
      <p:grpSp>
        <p:nvGrpSpPr>
          <p:cNvPr id="516116" name="Group 20"/>
          <p:cNvGrpSpPr>
            <a:grpSpLocks/>
          </p:cNvGrpSpPr>
          <p:nvPr/>
        </p:nvGrpSpPr>
        <p:grpSpPr bwMode="auto">
          <a:xfrm>
            <a:off x="960438" y="6192838"/>
            <a:ext cx="7313612" cy="384175"/>
            <a:chOff x="605" y="3519"/>
            <a:chExt cx="4607" cy="2927"/>
          </a:xfrm>
        </p:grpSpPr>
        <p:sp>
          <p:nvSpPr>
            <p:cNvPr id="131084" name="Line 15"/>
            <p:cNvSpPr>
              <a:spLocks noChangeShapeType="1"/>
            </p:cNvSpPr>
            <p:nvPr/>
          </p:nvSpPr>
          <p:spPr bwMode="auto">
            <a:xfrm>
              <a:off x="605" y="3519"/>
              <a:ext cx="4607" cy="0"/>
            </a:xfrm>
            <a:prstGeom prst="line">
              <a:avLst/>
            </a:prstGeom>
            <a:noFill/>
            <a:ln w="76200">
              <a:solidFill>
                <a:schemeClr val="tx1"/>
              </a:solidFill>
              <a:round/>
              <a:headEnd/>
              <a:tailEnd type="triangle" w="med" len="med"/>
            </a:ln>
          </p:spPr>
          <p:txBody>
            <a:bodyPr/>
            <a:lstStyle/>
            <a:p>
              <a:endParaRPr lang="en-US"/>
            </a:p>
          </p:txBody>
        </p:sp>
        <p:sp>
          <p:nvSpPr>
            <p:cNvPr id="131085" name="Text Box 16"/>
            <p:cNvSpPr txBox="1">
              <a:spLocks noChangeArrowheads="1"/>
            </p:cNvSpPr>
            <p:nvPr/>
          </p:nvSpPr>
          <p:spPr bwMode="auto">
            <a:xfrm>
              <a:off x="2571" y="3652"/>
              <a:ext cx="508" cy="2794"/>
            </a:xfrm>
            <a:prstGeom prst="rect">
              <a:avLst/>
            </a:prstGeom>
            <a:noFill/>
            <a:ln w="9525">
              <a:noFill/>
              <a:miter lim="800000"/>
              <a:headEnd/>
              <a:tailEnd/>
            </a:ln>
          </p:spPr>
          <p:txBody>
            <a:bodyPr>
              <a:spAutoFit/>
            </a:bodyPr>
            <a:lstStyle/>
            <a:p>
              <a:r>
                <a:rPr lang="en-GB"/>
                <a:t>Gears</a:t>
              </a:r>
              <a:endParaRPr lang="en-US"/>
            </a:p>
          </p:txBody>
        </p:sp>
      </p:grpSp>
      <p:sp>
        <p:nvSpPr>
          <p:cNvPr id="132119" name="Text Box 23"/>
          <p:cNvSpPr txBox="1">
            <a:spLocks noChangeArrowheads="1"/>
          </p:cNvSpPr>
          <p:nvPr/>
        </p:nvSpPr>
        <p:spPr bwMode="auto">
          <a:xfrm>
            <a:off x="377825" y="1073150"/>
            <a:ext cx="8277225" cy="831850"/>
          </a:xfrm>
          <a:prstGeom prst="rect">
            <a:avLst/>
          </a:prstGeom>
          <a:solidFill>
            <a:srgbClr val="FFFF00"/>
          </a:solidFill>
          <a:ln w="9525">
            <a:solidFill>
              <a:schemeClr val="tx1"/>
            </a:solidFill>
            <a:miter lim="800000"/>
            <a:headEnd/>
            <a:tailEnd/>
          </a:ln>
        </p:spPr>
        <p:txBody>
          <a:bodyPr>
            <a:spAutoFit/>
          </a:bodyPr>
          <a:lstStyle/>
          <a:p>
            <a:r>
              <a:rPr lang="en-GB" sz="2400" b="1"/>
              <a:t>Remember that you do not necessarily change speed when you change gear – may be for power or control</a:t>
            </a:r>
            <a:endParaRPr lang="en-US" sz="2400" b="1"/>
          </a:p>
        </p:txBody>
      </p:sp>
      <p:grpSp>
        <p:nvGrpSpPr>
          <p:cNvPr id="131102" name="Group 30"/>
          <p:cNvGrpSpPr>
            <a:grpSpLocks/>
          </p:cNvGrpSpPr>
          <p:nvPr/>
        </p:nvGrpSpPr>
        <p:grpSpPr bwMode="auto">
          <a:xfrm>
            <a:off x="854075" y="5086350"/>
            <a:ext cx="7600950" cy="641350"/>
            <a:chOff x="545" y="3733"/>
            <a:chExt cx="4788" cy="603"/>
          </a:xfrm>
        </p:grpSpPr>
        <p:sp>
          <p:nvSpPr>
            <p:cNvPr id="131081" name="Text Box 27"/>
            <p:cNvSpPr txBox="1">
              <a:spLocks noChangeArrowheads="1"/>
            </p:cNvSpPr>
            <p:nvPr/>
          </p:nvSpPr>
          <p:spPr bwMode="auto">
            <a:xfrm>
              <a:off x="545" y="3733"/>
              <a:ext cx="884" cy="603"/>
            </a:xfrm>
            <a:prstGeom prst="rect">
              <a:avLst/>
            </a:prstGeom>
            <a:noFill/>
            <a:ln w="9525">
              <a:noFill/>
              <a:miter lim="800000"/>
              <a:headEnd/>
              <a:tailEnd/>
            </a:ln>
          </p:spPr>
          <p:txBody>
            <a:bodyPr wrap="none">
              <a:spAutoFit/>
            </a:bodyPr>
            <a:lstStyle/>
            <a:p>
              <a:r>
                <a:rPr lang="en-GB"/>
                <a:t>Control now</a:t>
              </a:r>
            </a:p>
            <a:p>
              <a:r>
                <a:rPr lang="en-GB"/>
                <a:t>Power now</a:t>
              </a:r>
              <a:endParaRPr lang="en-US"/>
            </a:p>
          </p:txBody>
        </p:sp>
        <p:sp>
          <p:nvSpPr>
            <p:cNvPr id="131082" name="Text Box 28"/>
            <p:cNvSpPr txBox="1">
              <a:spLocks noChangeArrowheads="1"/>
            </p:cNvSpPr>
            <p:nvPr/>
          </p:nvSpPr>
          <p:spPr bwMode="auto">
            <a:xfrm>
              <a:off x="2489" y="3733"/>
              <a:ext cx="1220" cy="603"/>
            </a:xfrm>
            <a:prstGeom prst="rect">
              <a:avLst/>
            </a:prstGeom>
            <a:noFill/>
            <a:ln w="9525">
              <a:noFill/>
              <a:miter lim="800000"/>
              <a:headEnd/>
              <a:tailEnd/>
            </a:ln>
          </p:spPr>
          <p:txBody>
            <a:bodyPr wrap="none">
              <a:spAutoFit/>
            </a:bodyPr>
            <a:lstStyle/>
            <a:p>
              <a:r>
                <a:rPr lang="en-GB"/>
                <a:t>Control at hazard</a:t>
              </a:r>
            </a:p>
            <a:p>
              <a:r>
                <a:rPr lang="en-GB"/>
                <a:t>Power at hazard</a:t>
              </a:r>
              <a:endParaRPr lang="en-US"/>
            </a:p>
          </p:txBody>
        </p:sp>
        <p:sp>
          <p:nvSpPr>
            <p:cNvPr id="131083" name="Text Box 29"/>
            <p:cNvSpPr txBox="1">
              <a:spLocks noChangeArrowheads="1"/>
            </p:cNvSpPr>
            <p:nvPr/>
          </p:nvSpPr>
          <p:spPr bwMode="auto">
            <a:xfrm>
              <a:off x="4433" y="3733"/>
              <a:ext cx="900" cy="603"/>
            </a:xfrm>
            <a:prstGeom prst="rect">
              <a:avLst/>
            </a:prstGeom>
            <a:noFill/>
            <a:ln w="9525">
              <a:noFill/>
              <a:miter lim="800000"/>
              <a:headEnd/>
              <a:tailEnd/>
            </a:ln>
          </p:spPr>
          <p:txBody>
            <a:bodyPr>
              <a:spAutoFit/>
            </a:bodyPr>
            <a:lstStyle/>
            <a:p>
              <a:r>
                <a:rPr lang="en-GB"/>
                <a:t>Control later</a:t>
              </a:r>
            </a:p>
            <a:p>
              <a:r>
                <a:rPr lang="en-GB"/>
                <a:t>Power later</a:t>
              </a: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6114"/>
                                        </p:tgtEl>
                                        <p:attrNameLst>
                                          <p:attrName>style.visibility</p:attrName>
                                        </p:attrNameLst>
                                      </p:cBhvr>
                                      <p:to>
                                        <p:strVal val="visible"/>
                                      </p:to>
                                    </p:set>
                                    <p:anim calcmode="lin" valueType="num">
                                      <p:cBhvr additive="base">
                                        <p:cTn id="7" dur="500" fill="hold"/>
                                        <p:tgtEl>
                                          <p:spTgt spid="516114"/>
                                        </p:tgtEl>
                                        <p:attrNameLst>
                                          <p:attrName>ppt_x</p:attrName>
                                        </p:attrNameLst>
                                      </p:cBhvr>
                                      <p:tavLst>
                                        <p:tav tm="0">
                                          <p:val>
                                            <p:strVal val="#ppt_x"/>
                                          </p:val>
                                        </p:tav>
                                        <p:tav tm="100000">
                                          <p:val>
                                            <p:strVal val="#ppt_x"/>
                                          </p:val>
                                        </p:tav>
                                      </p:tavLst>
                                    </p:anim>
                                    <p:anim calcmode="lin" valueType="num">
                                      <p:cBhvr additive="base">
                                        <p:cTn id="8" dur="500" fill="hold"/>
                                        <p:tgtEl>
                                          <p:spTgt spid="5161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6115"/>
                                        </p:tgtEl>
                                        <p:attrNameLst>
                                          <p:attrName>style.visibility</p:attrName>
                                        </p:attrNameLst>
                                      </p:cBhvr>
                                      <p:to>
                                        <p:strVal val="visible"/>
                                      </p:to>
                                    </p:set>
                                    <p:anim calcmode="lin" valueType="num">
                                      <p:cBhvr additive="base">
                                        <p:cTn id="13" dur="500" fill="hold"/>
                                        <p:tgtEl>
                                          <p:spTgt spid="516115"/>
                                        </p:tgtEl>
                                        <p:attrNameLst>
                                          <p:attrName>ppt_x</p:attrName>
                                        </p:attrNameLst>
                                      </p:cBhvr>
                                      <p:tavLst>
                                        <p:tav tm="0">
                                          <p:val>
                                            <p:strVal val="#ppt_x"/>
                                          </p:val>
                                        </p:tav>
                                        <p:tav tm="100000">
                                          <p:val>
                                            <p:strVal val="#ppt_x"/>
                                          </p:val>
                                        </p:tav>
                                      </p:tavLst>
                                    </p:anim>
                                    <p:anim calcmode="lin" valueType="num">
                                      <p:cBhvr additive="base">
                                        <p:cTn id="14" dur="500" fill="hold"/>
                                        <p:tgtEl>
                                          <p:spTgt spid="5161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102"/>
                                        </p:tgtEl>
                                        <p:attrNameLst>
                                          <p:attrName>style.visibility</p:attrName>
                                        </p:attrNameLst>
                                      </p:cBhvr>
                                      <p:to>
                                        <p:strVal val="visible"/>
                                      </p:to>
                                    </p:set>
                                    <p:anim calcmode="lin" valueType="num">
                                      <p:cBhvr additive="base">
                                        <p:cTn id="19" dur="500" fill="hold"/>
                                        <p:tgtEl>
                                          <p:spTgt spid="131102"/>
                                        </p:tgtEl>
                                        <p:attrNameLst>
                                          <p:attrName>ppt_x</p:attrName>
                                        </p:attrNameLst>
                                      </p:cBhvr>
                                      <p:tavLst>
                                        <p:tav tm="0">
                                          <p:val>
                                            <p:strVal val="#ppt_x"/>
                                          </p:val>
                                        </p:tav>
                                        <p:tav tm="100000">
                                          <p:val>
                                            <p:strVal val="#ppt_x"/>
                                          </p:val>
                                        </p:tav>
                                      </p:tavLst>
                                    </p:anim>
                                    <p:anim calcmode="lin" valueType="num">
                                      <p:cBhvr additive="base">
                                        <p:cTn id="20" dur="500" fill="hold"/>
                                        <p:tgtEl>
                                          <p:spTgt spid="131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6116"/>
                                        </p:tgtEl>
                                        <p:attrNameLst>
                                          <p:attrName>style.visibility</p:attrName>
                                        </p:attrNameLst>
                                      </p:cBhvr>
                                      <p:to>
                                        <p:strVal val="visible"/>
                                      </p:to>
                                    </p:set>
                                    <p:anim calcmode="lin" valueType="num">
                                      <p:cBhvr additive="base">
                                        <p:cTn id="25" dur="500" fill="hold"/>
                                        <p:tgtEl>
                                          <p:spTgt spid="516116"/>
                                        </p:tgtEl>
                                        <p:attrNameLst>
                                          <p:attrName>ppt_x</p:attrName>
                                        </p:attrNameLst>
                                      </p:cBhvr>
                                      <p:tavLst>
                                        <p:tav tm="0">
                                          <p:val>
                                            <p:strVal val="#ppt_x"/>
                                          </p:val>
                                        </p:tav>
                                        <p:tav tm="100000">
                                          <p:val>
                                            <p:strVal val="#ppt_x"/>
                                          </p:val>
                                        </p:tav>
                                      </p:tavLst>
                                    </p:anim>
                                    <p:anim calcmode="lin" valueType="num">
                                      <p:cBhvr additive="base">
                                        <p:cTn id="26" dur="500" fill="hold"/>
                                        <p:tgtEl>
                                          <p:spTgt spid="5161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2119"/>
                                        </p:tgtEl>
                                        <p:attrNameLst>
                                          <p:attrName>style.visibility</p:attrName>
                                        </p:attrNameLst>
                                      </p:cBhvr>
                                      <p:to>
                                        <p:strVal val="visible"/>
                                      </p:to>
                                    </p:set>
                                    <p:anim calcmode="lin" valueType="num">
                                      <p:cBhvr additive="base">
                                        <p:cTn id="31" dur="500" fill="hold"/>
                                        <p:tgtEl>
                                          <p:spTgt spid="132119"/>
                                        </p:tgtEl>
                                        <p:attrNameLst>
                                          <p:attrName>ppt_x</p:attrName>
                                        </p:attrNameLst>
                                      </p:cBhvr>
                                      <p:tavLst>
                                        <p:tav tm="0">
                                          <p:val>
                                            <p:strVal val="#ppt_x"/>
                                          </p:val>
                                        </p:tav>
                                        <p:tav tm="100000">
                                          <p:val>
                                            <p:strVal val="#ppt_x"/>
                                          </p:val>
                                        </p:tav>
                                      </p:tavLst>
                                    </p:anim>
                                    <p:anim calcmode="lin" valueType="num">
                                      <p:cBhvr additive="base">
                                        <p:cTn id="32" dur="500" fill="hold"/>
                                        <p:tgtEl>
                                          <p:spTgt spid="132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5885" name="Group 29"/>
          <p:cNvGrpSpPr>
            <a:grpSpLocks/>
          </p:cNvGrpSpPr>
          <p:nvPr/>
        </p:nvGrpSpPr>
        <p:grpSpPr bwMode="auto">
          <a:xfrm>
            <a:off x="1765300" y="3275013"/>
            <a:ext cx="5792788" cy="3267075"/>
            <a:chOff x="1112" y="2063"/>
            <a:chExt cx="3649" cy="2058"/>
          </a:xfrm>
        </p:grpSpPr>
        <p:sp>
          <p:nvSpPr>
            <p:cNvPr id="133141" name="Oval 24"/>
            <p:cNvSpPr>
              <a:spLocks noChangeArrowheads="1"/>
            </p:cNvSpPr>
            <p:nvPr/>
          </p:nvSpPr>
          <p:spPr bwMode="auto">
            <a:xfrm>
              <a:off x="1112" y="2063"/>
              <a:ext cx="355" cy="268"/>
            </a:xfrm>
            <a:prstGeom prst="ellipse">
              <a:avLst/>
            </a:prstGeom>
            <a:solidFill>
              <a:srgbClr val="FFFF00"/>
            </a:solidFill>
            <a:ln w="9525">
              <a:solidFill>
                <a:schemeClr val="tx1"/>
              </a:solidFill>
              <a:round/>
              <a:headEnd/>
              <a:tailEnd/>
            </a:ln>
          </p:spPr>
          <p:txBody>
            <a:bodyPr wrap="none" anchor="ctr"/>
            <a:lstStyle/>
            <a:p>
              <a:endParaRPr lang="en-US"/>
            </a:p>
          </p:txBody>
        </p:sp>
        <p:sp>
          <p:nvSpPr>
            <p:cNvPr id="133142" name="Oval 25"/>
            <p:cNvSpPr>
              <a:spLocks noChangeArrowheads="1"/>
            </p:cNvSpPr>
            <p:nvPr/>
          </p:nvSpPr>
          <p:spPr bwMode="auto">
            <a:xfrm>
              <a:off x="1925" y="2916"/>
              <a:ext cx="375" cy="268"/>
            </a:xfrm>
            <a:prstGeom prst="ellipse">
              <a:avLst/>
            </a:prstGeom>
            <a:solidFill>
              <a:srgbClr val="FFFF00"/>
            </a:solidFill>
            <a:ln w="9525">
              <a:solidFill>
                <a:schemeClr val="tx1"/>
              </a:solidFill>
              <a:round/>
              <a:headEnd/>
              <a:tailEnd/>
            </a:ln>
          </p:spPr>
          <p:txBody>
            <a:bodyPr wrap="none" anchor="ctr"/>
            <a:lstStyle/>
            <a:p>
              <a:endParaRPr lang="en-US"/>
            </a:p>
          </p:txBody>
        </p:sp>
        <p:sp>
          <p:nvSpPr>
            <p:cNvPr id="133143" name="Oval 26"/>
            <p:cNvSpPr>
              <a:spLocks noChangeArrowheads="1"/>
            </p:cNvSpPr>
            <p:nvPr/>
          </p:nvSpPr>
          <p:spPr bwMode="auto">
            <a:xfrm>
              <a:off x="4386" y="3059"/>
              <a:ext cx="375" cy="268"/>
            </a:xfrm>
            <a:prstGeom prst="ellipse">
              <a:avLst/>
            </a:prstGeom>
            <a:solidFill>
              <a:srgbClr val="FFFF00"/>
            </a:solidFill>
            <a:ln w="9525">
              <a:solidFill>
                <a:schemeClr val="tx1"/>
              </a:solidFill>
              <a:round/>
              <a:headEnd/>
              <a:tailEnd/>
            </a:ln>
          </p:spPr>
          <p:txBody>
            <a:bodyPr wrap="none" anchor="ctr"/>
            <a:lstStyle/>
            <a:p>
              <a:endParaRPr lang="en-US"/>
            </a:p>
          </p:txBody>
        </p:sp>
        <p:sp>
          <p:nvSpPr>
            <p:cNvPr id="133144" name="Freeform 27"/>
            <p:cNvSpPr>
              <a:spLocks/>
            </p:cNvSpPr>
            <p:nvPr/>
          </p:nvSpPr>
          <p:spPr bwMode="auto">
            <a:xfrm>
              <a:off x="1293" y="2204"/>
              <a:ext cx="3308" cy="1333"/>
            </a:xfrm>
            <a:custGeom>
              <a:avLst/>
              <a:gdLst>
                <a:gd name="T0" fmla="*/ 0 w 3308"/>
                <a:gd name="T1" fmla="*/ 0 h 1333"/>
                <a:gd name="T2" fmla="*/ 616 w 3308"/>
                <a:gd name="T3" fmla="*/ 194 h 1333"/>
                <a:gd name="T4" fmla="*/ 823 w 3308"/>
                <a:gd name="T5" fmla="*/ 850 h 1333"/>
                <a:gd name="T6" fmla="*/ 2022 w 3308"/>
                <a:gd name="T7" fmla="*/ 1312 h 1333"/>
                <a:gd name="T8" fmla="*/ 3308 w 3308"/>
                <a:gd name="T9" fmla="*/ 977 h 1333"/>
                <a:gd name="T10" fmla="*/ 0 60000 65536"/>
                <a:gd name="T11" fmla="*/ 0 60000 65536"/>
                <a:gd name="T12" fmla="*/ 0 60000 65536"/>
                <a:gd name="T13" fmla="*/ 0 60000 65536"/>
                <a:gd name="T14" fmla="*/ 0 60000 65536"/>
                <a:gd name="T15" fmla="*/ 0 w 3308"/>
                <a:gd name="T16" fmla="*/ 0 h 1333"/>
                <a:gd name="T17" fmla="*/ 3308 w 3308"/>
                <a:gd name="T18" fmla="*/ 1333 h 1333"/>
              </a:gdLst>
              <a:ahLst/>
              <a:cxnLst>
                <a:cxn ang="T10">
                  <a:pos x="T0" y="T1"/>
                </a:cxn>
                <a:cxn ang="T11">
                  <a:pos x="T2" y="T3"/>
                </a:cxn>
                <a:cxn ang="T12">
                  <a:pos x="T4" y="T5"/>
                </a:cxn>
                <a:cxn ang="T13">
                  <a:pos x="T6" y="T7"/>
                </a:cxn>
                <a:cxn ang="T14">
                  <a:pos x="T8" y="T9"/>
                </a:cxn>
              </a:cxnLst>
              <a:rect l="T15" t="T16" r="T17" b="T18"/>
              <a:pathLst>
                <a:path w="3308" h="1333">
                  <a:moveTo>
                    <a:pt x="0" y="0"/>
                  </a:moveTo>
                  <a:cubicBezTo>
                    <a:pt x="239" y="26"/>
                    <a:pt x="479" y="52"/>
                    <a:pt x="616" y="194"/>
                  </a:cubicBezTo>
                  <a:cubicBezTo>
                    <a:pt x="753" y="336"/>
                    <a:pt x="589" y="664"/>
                    <a:pt x="823" y="850"/>
                  </a:cubicBezTo>
                  <a:cubicBezTo>
                    <a:pt x="1057" y="1036"/>
                    <a:pt x="1608" y="1291"/>
                    <a:pt x="2022" y="1312"/>
                  </a:cubicBezTo>
                  <a:cubicBezTo>
                    <a:pt x="2436" y="1333"/>
                    <a:pt x="2872" y="1155"/>
                    <a:pt x="3308" y="977"/>
                  </a:cubicBezTo>
                </a:path>
              </a:pathLst>
            </a:custGeom>
            <a:noFill/>
            <a:ln w="76200">
              <a:solidFill>
                <a:srgbClr val="F4E51C"/>
              </a:solidFill>
              <a:round/>
              <a:headEnd/>
              <a:tailEnd/>
            </a:ln>
          </p:spPr>
          <p:txBody>
            <a:bodyPr/>
            <a:lstStyle/>
            <a:p>
              <a:endParaRPr lang="en-US"/>
            </a:p>
          </p:txBody>
        </p:sp>
        <p:sp>
          <p:nvSpPr>
            <p:cNvPr id="133145" name="Text Box 28"/>
            <p:cNvSpPr txBox="1">
              <a:spLocks noChangeArrowheads="1"/>
            </p:cNvSpPr>
            <p:nvPr/>
          </p:nvSpPr>
          <p:spPr bwMode="auto">
            <a:xfrm>
              <a:off x="1978" y="3890"/>
              <a:ext cx="1052" cy="231"/>
            </a:xfrm>
            <a:prstGeom prst="rect">
              <a:avLst/>
            </a:prstGeom>
            <a:noFill/>
            <a:ln w="9525">
              <a:noFill/>
              <a:miter lim="800000"/>
              <a:headEnd/>
              <a:tailEnd/>
            </a:ln>
          </p:spPr>
          <p:txBody>
            <a:bodyPr wrap="none">
              <a:spAutoFit/>
            </a:bodyPr>
            <a:lstStyle/>
            <a:p>
              <a:r>
                <a:rPr lang="en-GB"/>
                <a:t>Block changes</a:t>
              </a:r>
              <a:endParaRPr lang="en-US"/>
            </a:p>
          </p:txBody>
        </p:sp>
      </p:grpSp>
      <p:sp>
        <p:nvSpPr>
          <p:cNvPr id="133122" name="Rectangle 2"/>
          <p:cNvSpPr>
            <a:spLocks noGrp="1"/>
          </p:cNvSpPr>
          <p:nvPr>
            <p:ph type="title" idx="4294967295"/>
          </p:nvPr>
        </p:nvSpPr>
        <p:spPr/>
        <p:txBody>
          <a:bodyPr/>
          <a:lstStyle/>
          <a:p>
            <a:r>
              <a:rPr lang="en-GB" smtClean="0"/>
              <a:t>IP</a:t>
            </a:r>
            <a:r>
              <a:rPr lang="en-GB" sz="4800" b="1" u="sng" smtClean="0"/>
              <a:t>SGA</a:t>
            </a:r>
            <a:endParaRPr lang="en-US" sz="4800" b="1" u="sng" smtClean="0"/>
          </a:p>
        </p:txBody>
      </p:sp>
      <p:sp>
        <p:nvSpPr>
          <p:cNvPr id="133123" name="Text Box 4"/>
          <p:cNvSpPr txBox="1">
            <a:spLocks noChangeArrowheads="1"/>
          </p:cNvSpPr>
          <p:nvPr/>
        </p:nvSpPr>
        <p:spPr bwMode="auto">
          <a:xfrm>
            <a:off x="769938" y="1646238"/>
            <a:ext cx="2020887" cy="1190625"/>
          </a:xfrm>
          <a:prstGeom prst="rect">
            <a:avLst/>
          </a:prstGeom>
          <a:noFill/>
          <a:ln w="9525">
            <a:noFill/>
            <a:miter lim="800000"/>
            <a:headEnd/>
            <a:tailEnd/>
          </a:ln>
        </p:spPr>
        <p:txBody>
          <a:bodyPr>
            <a:spAutoFit/>
          </a:bodyPr>
          <a:lstStyle/>
          <a:p>
            <a:r>
              <a:rPr lang="en-GB"/>
              <a:t>Come off of dual carriageway, slowed to 30mph, still in 5</a:t>
            </a:r>
            <a:r>
              <a:rPr lang="en-GB" baseline="30000"/>
              <a:t>th</a:t>
            </a:r>
            <a:r>
              <a:rPr lang="en-GB"/>
              <a:t> gear</a:t>
            </a:r>
            <a:endParaRPr lang="en-US"/>
          </a:p>
        </p:txBody>
      </p:sp>
      <p:sp>
        <p:nvSpPr>
          <p:cNvPr id="133124" name="Text Box 5"/>
          <p:cNvSpPr txBox="1">
            <a:spLocks noChangeArrowheads="1"/>
          </p:cNvSpPr>
          <p:nvPr/>
        </p:nvSpPr>
        <p:spPr bwMode="auto">
          <a:xfrm>
            <a:off x="3514725" y="1646238"/>
            <a:ext cx="2020888" cy="915987"/>
          </a:xfrm>
          <a:prstGeom prst="rect">
            <a:avLst/>
          </a:prstGeom>
          <a:noFill/>
          <a:ln w="9525">
            <a:noFill/>
            <a:miter lim="800000"/>
            <a:headEnd/>
            <a:tailEnd/>
          </a:ln>
        </p:spPr>
        <p:txBody>
          <a:bodyPr>
            <a:spAutoFit/>
          </a:bodyPr>
          <a:lstStyle/>
          <a:p>
            <a:r>
              <a:rPr lang="en-GB"/>
              <a:t>Child on pavement – need 20mph</a:t>
            </a:r>
            <a:endParaRPr lang="en-US"/>
          </a:p>
        </p:txBody>
      </p:sp>
      <p:sp>
        <p:nvSpPr>
          <p:cNvPr id="133125" name="Text Box 6"/>
          <p:cNvSpPr txBox="1">
            <a:spLocks noChangeArrowheads="1"/>
          </p:cNvSpPr>
          <p:nvPr/>
        </p:nvSpPr>
        <p:spPr bwMode="auto">
          <a:xfrm>
            <a:off x="6261100" y="1646238"/>
            <a:ext cx="2274888" cy="366712"/>
          </a:xfrm>
          <a:prstGeom prst="rect">
            <a:avLst/>
          </a:prstGeom>
          <a:noFill/>
          <a:ln w="9525">
            <a:noFill/>
            <a:miter lim="800000"/>
            <a:headEnd/>
            <a:tailEnd/>
          </a:ln>
        </p:spPr>
        <p:txBody>
          <a:bodyPr>
            <a:spAutoFit/>
          </a:bodyPr>
          <a:lstStyle/>
          <a:p>
            <a:r>
              <a:rPr lang="en-GB"/>
              <a:t>30mph urban area</a:t>
            </a:r>
            <a:endParaRPr lang="en-US"/>
          </a:p>
        </p:txBody>
      </p:sp>
      <p:sp>
        <p:nvSpPr>
          <p:cNvPr id="133126" name="Text Box 7"/>
          <p:cNvSpPr txBox="1">
            <a:spLocks noChangeArrowheads="1"/>
          </p:cNvSpPr>
          <p:nvPr/>
        </p:nvSpPr>
        <p:spPr bwMode="auto">
          <a:xfrm>
            <a:off x="1055688" y="3294063"/>
            <a:ext cx="1200150" cy="366712"/>
          </a:xfrm>
          <a:prstGeom prst="rect">
            <a:avLst/>
          </a:prstGeom>
          <a:noFill/>
          <a:ln w="9525">
            <a:noFill/>
            <a:miter lim="800000"/>
            <a:headEnd/>
            <a:tailEnd/>
          </a:ln>
        </p:spPr>
        <p:txBody>
          <a:bodyPr wrap="none">
            <a:spAutoFit/>
          </a:bodyPr>
          <a:lstStyle/>
          <a:p>
            <a:r>
              <a:rPr lang="en-GB"/>
              <a:t>30mph 5</a:t>
            </a:r>
            <a:r>
              <a:rPr lang="en-GB" baseline="30000"/>
              <a:t>th</a:t>
            </a:r>
            <a:endParaRPr lang="en-US" baseline="30000"/>
          </a:p>
        </p:txBody>
      </p:sp>
      <p:sp>
        <p:nvSpPr>
          <p:cNvPr id="133127" name="Text Box 8"/>
          <p:cNvSpPr txBox="1">
            <a:spLocks noChangeArrowheads="1"/>
          </p:cNvSpPr>
          <p:nvPr/>
        </p:nvSpPr>
        <p:spPr bwMode="auto">
          <a:xfrm>
            <a:off x="3792538" y="3294063"/>
            <a:ext cx="882650" cy="366712"/>
          </a:xfrm>
          <a:prstGeom prst="rect">
            <a:avLst/>
          </a:prstGeom>
          <a:noFill/>
          <a:ln w="9525">
            <a:noFill/>
            <a:miter lim="800000"/>
            <a:headEnd/>
            <a:tailEnd/>
          </a:ln>
        </p:spPr>
        <p:txBody>
          <a:bodyPr wrap="none">
            <a:spAutoFit/>
          </a:bodyPr>
          <a:lstStyle/>
          <a:p>
            <a:r>
              <a:rPr lang="en-GB"/>
              <a:t>20mph</a:t>
            </a:r>
            <a:endParaRPr lang="en-US"/>
          </a:p>
        </p:txBody>
      </p:sp>
      <p:sp>
        <p:nvSpPr>
          <p:cNvPr id="133128" name="Text Box 9"/>
          <p:cNvSpPr txBox="1">
            <a:spLocks noChangeArrowheads="1"/>
          </p:cNvSpPr>
          <p:nvPr/>
        </p:nvSpPr>
        <p:spPr bwMode="auto">
          <a:xfrm>
            <a:off x="6529388" y="3294063"/>
            <a:ext cx="882650" cy="366712"/>
          </a:xfrm>
          <a:prstGeom prst="rect">
            <a:avLst/>
          </a:prstGeom>
          <a:noFill/>
          <a:ln w="9525">
            <a:noFill/>
            <a:miter lim="800000"/>
            <a:headEnd/>
            <a:tailEnd/>
          </a:ln>
        </p:spPr>
        <p:txBody>
          <a:bodyPr wrap="none">
            <a:spAutoFit/>
          </a:bodyPr>
          <a:lstStyle/>
          <a:p>
            <a:r>
              <a:rPr lang="en-GB"/>
              <a:t>30mph</a:t>
            </a:r>
            <a:endParaRPr lang="en-US"/>
          </a:p>
        </p:txBody>
      </p:sp>
      <p:grpSp>
        <p:nvGrpSpPr>
          <p:cNvPr id="505872" name="Group 16"/>
          <p:cNvGrpSpPr>
            <a:grpSpLocks/>
          </p:cNvGrpSpPr>
          <p:nvPr/>
        </p:nvGrpSpPr>
        <p:grpSpPr bwMode="auto">
          <a:xfrm>
            <a:off x="3735388" y="3698875"/>
            <a:ext cx="2119312" cy="376238"/>
            <a:chOff x="2353" y="2330"/>
            <a:chExt cx="1335" cy="237"/>
          </a:xfrm>
        </p:grpSpPr>
        <p:sp>
          <p:nvSpPr>
            <p:cNvPr id="133139" name="Text Box 12"/>
            <p:cNvSpPr txBox="1">
              <a:spLocks noChangeArrowheads="1"/>
            </p:cNvSpPr>
            <p:nvPr/>
          </p:nvSpPr>
          <p:spPr bwMode="auto">
            <a:xfrm>
              <a:off x="2353" y="2336"/>
              <a:ext cx="580" cy="231"/>
            </a:xfrm>
            <a:prstGeom prst="rect">
              <a:avLst/>
            </a:prstGeom>
            <a:noFill/>
            <a:ln w="9525">
              <a:noFill/>
              <a:miter lim="800000"/>
              <a:headEnd/>
              <a:tailEnd/>
            </a:ln>
          </p:spPr>
          <p:txBody>
            <a:bodyPr wrap="none">
              <a:spAutoFit/>
            </a:bodyPr>
            <a:lstStyle/>
            <a:p>
              <a:r>
                <a:rPr lang="en-GB"/>
                <a:t>Control</a:t>
              </a:r>
              <a:endParaRPr lang="en-US"/>
            </a:p>
          </p:txBody>
        </p:sp>
        <p:sp>
          <p:nvSpPr>
            <p:cNvPr id="133140" name="Text Box 13"/>
            <p:cNvSpPr txBox="1">
              <a:spLocks noChangeArrowheads="1"/>
            </p:cNvSpPr>
            <p:nvPr/>
          </p:nvSpPr>
          <p:spPr bwMode="auto">
            <a:xfrm>
              <a:off x="3164" y="2330"/>
              <a:ext cx="524" cy="231"/>
            </a:xfrm>
            <a:prstGeom prst="rect">
              <a:avLst/>
            </a:prstGeom>
            <a:noFill/>
            <a:ln w="9525">
              <a:noFill/>
              <a:miter lim="800000"/>
              <a:headEnd/>
              <a:tailEnd/>
            </a:ln>
          </p:spPr>
          <p:txBody>
            <a:bodyPr wrap="none">
              <a:spAutoFit/>
            </a:bodyPr>
            <a:lstStyle/>
            <a:p>
              <a:r>
                <a:rPr lang="en-GB"/>
                <a:t>Power</a:t>
              </a:r>
              <a:endParaRPr lang="en-US"/>
            </a:p>
          </p:txBody>
        </p:sp>
      </p:grpSp>
      <p:grpSp>
        <p:nvGrpSpPr>
          <p:cNvPr id="505879" name="Group 23"/>
          <p:cNvGrpSpPr>
            <a:grpSpLocks/>
          </p:cNvGrpSpPr>
          <p:nvPr/>
        </p:nvGrpSpPr>
        <p:grpSpPr bwMode="auto">
          <a:xfrm>
            <a:off x="1552575" y="4294188"/>
            <a:ext cx="5853113" cy="1006475"/>
            <a:chOff x="978" y="2705"/>
            <a:chExt cx="3687" cy="634"/>
          </a:xfrm>
        </p:grpSpPr>
        <p:grpSp>
          <p:nvGrpSpPr>
            <p:cNvPr id="133131" name="Group 17"/>
            <p:cNvGrpSpPr>
              <a:grpSpLocks/>
            </p:cNvGrpSpPr>
            <p:nvPr/>
          </p:nvGrpSpPr>
          <p:grpSpPr bwMode="auto">
            <a:xfrm>
              <a:off x="978" y="2705"/>
              <a:ext cx="1221" cy="270"/>
              <a:chOff x="978" y="2705"/>
              <a:chExt cx="1221" cy="270"/>
            </a:xfrm>
          </p:grpSpPr>
          <p:sp>
            <p:nvSpPr>
              <p:cNvPr id="133137" name="Line 10"/>
              <p:cNvSpPr>
                <a:spLocks noChangeShapeType="1"/>
              </p:cNvSpPr>
              <p:nvPr/>
            </p:nvSpPr>
            <p:spPr bwMode="auto">
              <a:xfrm>
                <a:off x="978" y="2705"/>
                <a:ext cx="1145" cy="0"/>
              </a:xfrm>
              <a:prstGeom prst="line">
                <a:avLst/>
              </a:prstGeom>
              <a:noFill/>
              <a:ln w="38100">
                <a:solidFill>
                  <a:schemeClr val="tx1"/>
                </a:solidFill>
                <a:round/>
                <a:headEnd/>
                <a:tailEnd type="triangle" w="med" len="med"/>
              </a:ln>
            </p:spPr>
            <p:txBody>
              <a:bodyPr/>
              <a:lstStyle/>
              <a:p>
                <a:endParaRPr lang="en-US"/>
              </a:p>
            </p:txBody>
          </p:sp>
          <p:sp>
            <p:nvSpPr>
              <p:cNvPr id="133138" name="Text Box 11"/>
              <p:cNvSpPr txBox="1">
                <a:spLocks noChangeArrowheads="1"/>
              </p:cNvSpPr>
              <p:nvPr/>
            </p:nvSpPr>
            <p:spPr bwMode="auto">
              <a:xfrm>
                <a:off x="987" y="2744"/>
                <a:ext cx="1212" cy="231"/>
              </a:xfrm>
              <a:prstGeom prst="rect">
                <a:avLst/>
              </a:prstGeom>
              <a:noFill/>
              <a:ln w="9525">
                <a:noFill/>
                <a:miter lim="800000"/>
                <a:headEnd/>
                <a:tailEnd/>
              </a:ln>
            </p:spPr>
            <p:txBody>
              <a:bodyPr wrap="none">
                <a:spAutoFit/>
              </a:bodyPr>
              <a:lstStyle/>
              <a:p>
                <a:r>
                  <a:rPr lang="en-GB"/>
                  <a:t>Decelerate/brake</a:t>
                </a:r>
                <a:endParaRPr lang="en-US"/>
              </a:p>
            </p:txBody>
          </p:sp>
        </p:grpSp>
        <p:sp>
          <p:nvSpPr>
            <p:cNvPr id="133132" name="Text Box 14"/>
            <p:cNvSpPr txBox="1">
              <a:spLocks noChangeArrowheads="1"/>
            </p:cNvSpPr>
            <p:nvPr/>
          </p:nvSpPr>
          <p:spPr bwMode="auto">
            <a:xfrm>
              <a:off x="2012" y="2925"/>
              <a:ext cx="507" cy="231"/>
            </a:xfrm>
            <a:prstGeom prst="rect">
              <a:avLst/>
            </a:prstGeom>
            <a:noFill/>
            <a:ln w="9525">
              <a:noFill/>
              <a:miter lim="800000"/>
              <a:headEnd/>
              <a:tailEnd/>
            </a:ln>
          </p:spPr>
          <p:txBody>
            <a:bodyPr wrap="none">
              <a:spAutoFit/>
            </a:bodyPr>
            <a:lstStyle/>
            <a:p>
              <a:r>
                <a:rPr lang="en-GB"/>
                <a:t>2</a:t>
              </a:r>
              <a:r>
                <a:rPr lang="en-GB" baseline="30000"/>
                <a:t>nd</a:t>
              </a:r>
              <a:r>
                <a:rPr lang="en-GB"/>
                <a:t>/3</a:t>
              </a:r>
              <a:r>
                <a:rPr lang="en-GB" baseline="30000"/>
                <a:t>rd</a:t>
              </a:r>
              <a:endParaRPr lang="en-US" baseline="30000"/>
            </a:p>
          </p:txBody>
        </p:sp>
        <p:sp>
          <p:nvSpPr>
            <p:cNvPr id="133133" name="Text Box 15"/>
            <p:cNvSpPr txBox="1">
              <a:spLocks noChangeArrowheads="1"/>
            </p:cNvSpPr>
            <p:nvPr/>
          </p:nvSpPr>
          <p:spPr bwMode="auto">
            <a:xfrm>
              <a:off x="4184" y="3108"/>
              <a:ext cx="481" cy="231"/>
            </a:xfrm>
            <a:prstGeom prst="rect">
              <a:avLst/>
            </a:prstGeom>
            <a:noFill/>
            <a:ln w="9525">
              <a:noFill/>
              <a:miter lim="800000"/>
              <a:headEnd/>
              <a:tailEnd/>
            </a:ln>
          </p:spPr>
          <p:txBody>
            <a:bodyPr wrap="none">
              <a:spAutoFit/>
            </a:bodyPr>
            <a:lstStyle/>
            <a:p>
              <a:r>
                <a:rPr lang="en-GB"/>
                <a:t>3</a:t>
              </a:r>
              <a:r>
                <a:rPr lang="en-GB" baseline="30000"/>
                <a:t>rd</a:t>
              </a:r>
              <a:r>
                <a:rPr lang="en-GB"/>
                <a:t>/4</a:t>
              </a:r>
              <a:r>
                <a:rPr lang="en-GB" baseline="30000"/>
                <a:t>th</a:t>
              </a:r>
              <a:endParaRPr lang="en-US" baseline="30000"/>
            </a:p>
          </p:txBody>
        </p:sp>
        <p:grpSp>
          <p:nvGrpSpPr>
            <p:cNvPr id="133134" name="Group 19"/>
            <p:cNvGrpSpPr>
              <a:grpSpLocks/>
            </p:cNvGrpSpPr>
            <p:nvPr/>
          </p:nvGrpSpPr>
          <p:grpSpPr bwMode="auto">
            <a:xfrm>
              <a:off x="3197" y="2914"/>
              <a:ext cx="1145" cy="256"/>
              <a:chOff x="978" y="2705"/>
              <a:chExt cx="1145" cy="393"/>
            </a:xfrm>
          </p:grpSpPr>
          <p:sp>
            <p:nvSpPr>
              <p:cNvPr id="133135" name="Line 20"/>
              <p:cNvSpPr>
                <a:spLocks noChangeShapeType="1"/>
              </p:cNvSpPr>
              <p:nvPr/>
            </p:nvSpPr>
            <p:spPr bwMode="auto">
              <a:xfrm>
                <a:off x="978" y="2705"/>
                <a:ext cx="1145" cy="0"/>
              </a:xfrm>
              <a:prstGeom prst="line">
                <a:avLst/>
              </a:prstGeom>
              <a:noFill/>
              <a:ln w="38100">
                <a:solidFill>
                  <a:schemeClr val="tx1"/>
                </a:solidFill>
                <a:round/>
                <a:headEnd/>
                <a:tailEnd type="triangle" w="med" len="med"/>
              </a:ln>
            </p:spPr>
            <p:txBody>
              <a:bodyPr/>
              <a:lstStyle/>
              <a:p>
                <a:endParaRPr lang="en-US"/>
              </a:p>
            </p:txBody>
          </p:sp>
          <p:sp>
            <p:nvSpPr>
              <p:cNvPr id="133136" name="Text Box 21"/>
              <p:cNvSpPr txBox="1">
                <a:spLocks noChangeArrowheads="1"/>
              </p:cNvSpPr>
              <p:nvPr/>
            </p:nvSpPr>
            <p:spPr bwMode="auto">
              <a:xfrm>
                <a:off x="987" y="2743"/>
                <a:ext cx="796" cy="355"/>
              </a:xfrm>
              <a:prstGeom prst="rect">
                <a:avLst/>
              </a:prstGeom>
              <a:noFill/>
              <a:ln w="9525">
                <a:noFill/>
                <a:miter lim="800000"/>
                <a:headEnd/>
                <a:tailEnd/>
              </a:ln>
            </p:spPr>
            <p:txBody>
              <a:bodyPr wrap="none">
                <a:spAutoFit/>
              </a:bodyPr>
              <a:lstStyle/>
              <a:p>
                <a:r>
                  <a:rPr lang="en-GB"/>
                  <a:t>Accelerate</a:t>
                </a:r>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5872"/>
                                        </p:tgtEl>
                                        <p:attrNameLst>
                                          <p:attrName>style.visibility</p:attrName>
                                        </p:attrNameLst>
                                      </p:cBhvr>
                                      <p:to>
                                        <p:strVal val="visible"/>
                                      </p:to>
                                    </p:set>
                                    <p:anim calcmode="lin" valueType="num">
                                      <p:cBhvr additive="base">
                                        <p:cTn id="7" dur="500" fill="hold"/>
                                        <p:tgtEl>
                                          <p:spTgt spid="505872"/>
                                        </p:tgtEl>
                                        <p:attrNameLst>
                                          <p:attrName>ppt_x</p:attrName>
                                        </p:attrNameLst>
                                      </p:cBhvr>
                                      <p:tavLst>
                                        <p:tav tm="0">
                                          <p:val>
                                            <p:strVal val="#ppt_x"/>
                                          </p:val>
                                        </p:tav>
                                        <p:tav tm="100000">
                                          <p:val>
                                            <p:strVal val="#ppt_x"/>
                                          </p:val>
                                        </p:tav>
                                      </p:tavLst>
                                    </p:anim>
                                    <p:anim calcmode="lin" valueType="num">
                                      <p:cBhvr additive="base">
                                        <p:cTn id="8" dur="500" fill="hold"/>
                                        <p:tgtEl>
                                          <p:spTgt spid="5058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5879"/>
                                        </p:tgtEl>
                                        <p:attrNameLst>
                                          <p:attrName>style.visibility</p:attrName>
                                        </p:attrNameLst>
                                      </p:cBhvr>
                                      <p:to>
                                        <p:strVal val="visible"/>
                                      </p:to>
                                    </p:set>
                                    <p:anim calcmode="lin" valueType="num">
                                      <p:cBhvr additive="base">
                                        <p:cTn id="13" dur="500" fill="hold"/>
                                        <p:tgtEl>
                                          <p:spTgt spid="505879"/>
                                        </p:tgtEl>
                                        <p:attrNameLst>
                                          <p:attrName>ppt_x</p:attrName>
                                        </p:attrNameLst>
                                      </p:cBhvr>
                                      <p:tavLst>
                                        <p:tav tm="0">
                                          <p:val>
                                            <p:strVal val="#ppt_x"/>
                                          </p:val>
                                        </p:tav>
                                        <p:tav tm="100000">
                                          <p:val>
                                            <p:strVal val="#ppt_x"/>
                                          </p:val>
                                        </p:tav>
                                      </p:tavLst>
                                    </p:anim>
                                    <p:anim calcmode="lin" valueType="num">
                                      <p:cBhvr additive="base">
                                        <p:cTn id="14" dur="500" fill="hold"/>
                                        <p:tgtEl>
                                          <p:spTgt spid="5058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05885"/>
                                        </p:tgtEl>
                                        <p:attrNameLst>
                                          <p:attrName>style.visibility</p:attrName>
                                        </p:attrNameLst>
                                      </p:cBhvr>
                                      <p:to>
                                        <p:strVal val="visible"/>
                                      </p:to>
                                    </p:set>
                                    <p:anim calcmode="lin" valueType="num">
                                      <p:cBhvr additive="base">
                                        <p:cTn id="19" dur="500" fill="hold"/>
                                        <p:tgtEl>
                                          <p:spTgt spid="505885"/>
                                        </p:tgtEl>
                                        <p:attrNameLst>
                                          <p:attrName>ppt_x</p:attrName>
                                        </p:attrNameLst>
                                      </p:cBhvr>
                                      <p:tavLst>
                                        <p:tav tm="0">
                                          <p:val>
                                            <p:strVal val="#ppt_x"/>
                                          </p:val>
                                        </p:tav>
                                        <p:tav tm="100000">
                                          <p:val>
                                            <p:strVal val="#ppt_x"/>
                                          </p:val>
                                        </p:tav>
                                      </p:tavLst>
                                    </p:anim>
                                    <p:anim calcmode="lin" valueType="num">
                                      <p:cBhvr additive="base">
                                        <p:cTn id="20" dur="500" fill="hold"/>
                                        <p:tgtEl>
                                          <p:spTgt spid="505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p:cNvSpPr>
          <p:nvPr>
            <p:ph type="title" idx="4294967295"/>
          </p:nvPr>
        </p:nvSpPr>
        <p:spPr/>
        <p:txBody>
          <a:bodyPr/>
          <a:lstStyle/>
          <a:p>
            <a:r>
              <a:rPr lang="en-GB" smtClean="0"/>
              <a:t>IP</a:t>
            </a:r>
            <a:r>
              <a:rPr lang="en-GB" sz="4800" b="1" u="sng" smtClean="0"/>
              <a:t>SGA</a:t>
            </a:r>
            <a:endParaRPr lang="en-US" sz="4800" b="1" u="sng" smtClean="0"/>
          </a:p>
        </p:txBody>
      </p:sp>
      <p:sp>
        <p:nvSpPr>
          <p:cNvPr id="135170" name="Text Box 3"/>
          <p:cNvSpPr txBox="1">
            <a:spLocks noChangeArrowheads="1"/>
          </p:cNvSpPr>
          <p:nvPr/>
        </p:nvSpPr>
        <p:spPr bwMode="auto">
          <a:xfrm>
            <a:off x="769938" y="1646238"/>
            <a:ext cx="2020887" cy="641350"/>
          </a:xfrm>
          <a:prstGeom prst="rect">
            <a:avLst/>
          </a:prstGeom>
          <a:noFill/>
          <a:ln w="9525">
            <a:noFill/>
            <a:miter lim="800000"/>
            <a:headEnd/>
            <a:tailEnd/>
          </a:ln>
        </p:spPr>
        <p:txBody>
          <a:bodyPr>
            <a:spAutoFit/>
          </a:bodyPr>
          <a:lstStyle/>
          <a:p>
            <a:r>
              <a:rPr lang="en-GB"/>
              <a:t>60mph in country NSL in 5</a:t>
            </a:r>
            <a:r>
              <a:rPr lang="en-GB" baseline="30000"/>
              <a:t>th</a:t>
            </a:r>
            <a:r>
              <a:rPr lang="en-GB"/>
              <a:t> gear</a:t>
            </a:r>
            <a:endParaRPr lang="en-US"/>
          </a:p>
        </p:txBody>
      </p:sp>
      <p:sp>
        <p:nvSpPr>
          <p:cNvPr id="135171" name="Text Box 4"/>
          <p:cNvSpPr txBox="1">
            <a:spLocks noChangeArrowheads="1"/>
          </p:cNvSpPr>
          <p:nvPr/>
        </p:nvSpPr>
        <p:spPr bwMode="auto">
          <a:xfrm>
            <a:off x="3514725" y="1646238"/>
            <a:ext cx="2020888" cy="641350"/>
          </a:xfrm>
          <a:prstGeom prst="rect">
            <a:avLst/>
          </a:prstGeom>
          <a:noFill/>
          <a:ln w="9525">
            <a:noFill/>
            <a:miter lim="800000"/>
            <a:headEnd/>
            <a:tailEnd/>
          </a:ln>
        </p:spPr>
        <p:txBody>
          <a:bodyPr>
            <a:spAutoFit/>
          </a:bodyPr>
          <a:lstStyle/>
          <a:p>
            <a:r>
              <a:rPr lang="en-GB"/>
              <a:t>Corner NSL but needs 40mph</a:t>
            </a:r>
            <a:endParaRPr lang="en-US"/>
          </a:p>
        </p:txBody>
      </p:sp>
      <p:sp>
        <p:nvSpPr>
          <p:cNvPr id="135172" name="Text Box 5"/>
          <p:cNvSpPr txBox="1">
            <a:spLocks noChangeArrowheads="1"/>
          </p:cNvSpPr>
          <p:nvPr/>
        </p:nvSpPr>
        <p:spPr bwMode="auto">
          <a:xfrm>
            <a:off x="6261100" y="1646238"/>
            <a:ext cx="2274888" cy="366712"/>
          </a:xfrm>
          <a:prstGeom prst="rect">
            <a:avLst/>
          </a:prstGeom>
          <a:noFill/>
          <a:ln w="9525">
            <a:noFill/>
            <a:miter lim="800000"/>
            <a:headEnd/>
            <a:tailEnd/>
          </a:ln>
        </p:spPr>
        <p:txBody>
          <a:bodyPr>
            <a:spAutoFit/>
          </a:bodyPr>
          <a:lstStyle/>
          <a:p>
            <a:r>
              <a:rPr lang="en-GB"/>
              <a:t>NSL country again</a:t>
            </a:r>
            <a:endParaRPr lang="en-US"/>
          </a:p>
        </p:txBody>
      </p:sp>
      <p:sp>
        <p:nvSpPr>
          <p:cNvPr id="135173" name="Text Box 6"/>
          <p:cNvSpPr txBox="1">
            <a:spLocks noChangeArrowheads="1"/>
          </p:cNvSpPr>
          <p:nvPr/>
        </p:nvSpPr>
        <p:spPr bwMode="auto">
          <a:xfrm>
            <a:off x="1055688" y="3294063"/>
            <a:ext cx="1200150" cy="366712"/>
          </a:xfrm>
          <a:prstGeom prst="rect">
            <a:avLst/>
          </a:prstGeom>
          <a:noFill/>
          <a:ln w="9525">
            <a:noFill/>
            <a:miter lim="800000"/>
            <a:headEnd/>
            <a:tailEnd/>
          </a:ln>
        </p:spPr>
        <p:txBody>
          <a:bodyPr wrap="none">
            <a:spAutoFit/>
          </a:bodyPr>
          <a:lstStyle/>
          <a:p>
            <a:r>
              <a:rPr lang="en-GB"/>
              <a:t>60mph 5</a:t>
            </a:r>
            <a:r>
              <a:rPr lang="en-GB" baseline="30000"/>
              <a:t>th</a:t>
            </a:r>
            <a:endParaRPr lang="en-US" baseline="30000"/>
          </a:p>
        </p:txBody>
      </p:sp>
      <p:sp>
        <p:nvSpPr>
          <p:cNvPr id="135174" name="Text Box 7"/>
          <p:cNvSpPr txBox="1">
            <a:spLocks noChangeArrowheads="1"/>
          </p:cNvSpPr>
          <p:nvPr/>
        </p:nvSpPr>
        <p:spPr bwMode="auto">
          <a:xfrm>
            <a:off x="3792538" y="3294063"/>
            <a:ext cx="882650" cy="366712"/>
          </a:xfrm>
          <a:prstGeom prst="rect">
            <a:avLst/>
          </a:prstGeom>
          <a:noFill/>
          <a:ln w="9525">
            <a:noFill/>
            <a:miter lim="800000"/>
            <a:headEnd/>
            <a:tailEnd/>
          </a:ln>
        </p:spPr>
        <p:txBody>
          <a:bodyPr wrap="none">
            <a:spAutoFit/>
          </a:bodyPr>
          <a:lstStyle/>
          <a:p>
            <a:r>
              <a:rPr lang="en-GB"/>
              <a:t>40mph</a:t>
            </a:r>
            <a:endParaRPr lang="en-US"/>
          </a:p>
        </p:txBody>
      </p:sp>
      <p:sp>
        <p:nvSpPr>
          <p:cNvPr id="135175" name="Text Box 8"/>
          <p:cNvSpPr txBox="1">
            <a:spLocks noChangeArrowheads="1"/>
          </p:cNvSpPr>
          <p:nvPr/>
        </p:nvSpPr>
        <p:spPr bwMode="auto">
          <a:xfrm>
            <a:off x="6529388" y="3294063"/>
            <a:ext cx="882650" cy="366712"/>
          </a:xfrm>
          <a:prstGeom prst="rect">
            <a:avLst/>
          </a:prstGeom>
          <a:noFill/>
          <a:ln w="9525">
            <a:noFill/>
            <a:miter lim="800000"/>
            <a:headEnd/>
            <a:tailEnd/>
          </a:ln>
        </p:spPr>
        <p:txBody>
          <a:bodyPr wrap="none">
            <a:spAutoFit/>
          </a:bodyPr>
          <a:lstStyle/>
          <a:p>
            <a:r>
              <a:rPr lang="en-GB"/>
              <a:t>60mph</a:t>
            </a:r>
            <a:endParaRPr lang="en-US"/>
          </a:p>
        </p:txBody>
      </p:sp>
      <p:grpSp>
        <p:nvGrpSpPr>
          <p:cNvPr id="507913" name="Group 9"/>
          <p:cNvGrpSpPr>
            <a:grpSpLocks/>
          </p:cNvGrpSpPr>
          <p:nvPr/>
        </p:nvGrpSpPr>
        <p:grpSpPr bwMode="auto">
          <a:xfrm>
            <a:off x="3735388" y="3698875"/>
            <a:ext cx="2119312" cy="376238"/>
            <a:chOff x="2353" y="2330"/>
            <a:chExt cx="1335" cy="237"/>
          </a:xfrm>
        </p:grpSpPr>
        <p:sp>
          <p:nvSpPr>
            <p:cNvPr id="135187" name="Text Box 10"/>
            <p:cNvSpPr txBox="1">
              <a:spLocks noChangeArrowheads="1"/>
            </p:cNvSpPr>
            <p:nvPr/>
          </p:nvSpPr>
          <p:spPr bwMode="auto">
            <a:xfrm>
              <a:off x="2353" y="2336"/>
              <a:ext cx="524" cy="231"/>
            </a:xfrm>
            <a:prstGeom prst="rect">
              <a:avLst/>
            </a:prstGeom>
            <a:noFill/>
            <a:ln w="9525">
              <a:noFill/>
              <a:miter lim="800000"/>
              <a:headEnd/>
              <a:tailEnd/>
            </a:ln>
          </p:spPr>
          <p:txBody>
            <a:bodyPr wrap="none">
              <a:spAutoFit/>
            </a:bodyPr>
            <a:lstStyle/>
            <a:p>
              <a:r>
                <a:rPr lang="en-GB"/>
                <a:t>Power</a:t>
              </a:r>
              <a:endParaRPr lang="en-US"/>
            </a:p>
          </p:txBody>
        </p:sp>
        <p:sp>
          <p:nvSpPr>
            <p:cNvPr id="135188" name="Text Box 11"/>
            <p:cNvSpPr txBox="1">
              <a:spLocks noChangeArrowheads="1"/>
            </p:cNvSpPr>
            <p:nvPr/>
          </p:nvSpPr>
          <p:spPr bwMode="auto">
            <a:xfrm>
              <a:off x="3164" y="2330"/>
              <a:ext cx="524" cy="231"/>
            </a:xfrm>
            <a:prstGeom prst="rect">
              <a:avLst/>
            </a:prstGeom>
            <a:noFill/>
            <a:ln w="9525">
              <a:noFill/>
              <a:miter lim="800000"/>
              <a:headEnd/>
              <a:tailEnd/>
            </a:ln>
          </p:spPr>
          <p:txBody>
            <a:bodyPr wrap="none">
              <a:spAutoFit/>
            </a:bodyPr>
            <a:lstStyle/>
            <a:p>
              <a:r>
                <a:rPr lang="en-GB"/>
                <a:t>Power</a:t>
              </a:r>
              <a:endParaRPr lang="en-US"/>
            </a:p>
          </p:txBody>
        </p:sp>
      </p:grpSp>
      <p:grpSp>
        <p:nvGrpSpPr>
          <p:cNvPr id="507928" name="Group 24"/>
          <p:cNvGrpSpPr>
            <a:grpSpLocks/>
          </p:cNvGrpSpPr>
          <p:nvPr/>
        </p:nvGrpSpPr>
        <p:grpSpPr bwMode="auto">
          <a:xfrm>
            <a:off x="1563688" y="4294188"/>
            <a:ext cx="5897562" cy="1463675"/>
            <a:chOff x="985" y="2705"/>
            <a:chExt cx="3715" cy="922"/>
          </a:xfrm>
        </p:grpSpPr>
        <p:grpSp>
          <p:nvGrpSpPr>
            <p:cNvPr id="135179" name="Group 13"/>
            <p:cNvGrpSpPr>
              <a:grpSpLocks/>
            </p:cNvGrpSpPr>
            <p:nvPr/>
          </p:nvGrpSpPr>
          <p:grpSpPr bwMode="auto">
            <a:xfrm>
              <a:off x="985" y="2705"/>
              <a:ext cx="1221" cy="270"/>
              <a:chOff x="978" y="2705"/>
              <a:chExt cx="1221" cy="270"/>
            </a:xfrm>
          </p:grpSpPr>
          <p:sp>
            <p:nvSpPr>
              <p:cNvPr id="135185" name="Line 14"/>
              <p:cNvSpPr>
                <a:spLocks noChangeShapeType="1"/>
              </p:cNvSpPr>
              <p:nvPr/>
            </p:nvSpPr>
            <p:spPr bwMode="auto">
              <a:xfrm>
                <a:off x="978" y="2705"/>
                <a:ext cx="1145" cy="0"/>
              </a:xfrm>
              <a:prstGeom prst="line">
                <a:avLst/>
              </a:prstGeom>
              <a:noFill/>
              <a:ln w="38100">
                <a:solidFill>
                  <a:schemeClr val="tx1"/>
                </a:solidFill>
                <a:round/>
                <a:headEnd/>
                <a:tailEnd type="triangle" w="med" len="med"/>
              </a:ln>
            </p:spPr>
            <p:txBody>
              <a:bodyPr/>
              <a:lstStyle/>
              <a:p>
                <a:endParaRPr lang="en-US"/>
              </a:p>
            </p:txBody>
          </p:sp>
          <p:sp>
            <p:nvSpPr>
              <p:cNvPr id="135186" name="Text Box 15"/>
              <p:cNvSpPr txBox="1">
                <a:spLocks noChangeArrowheads="1"/>
              </p:cNvSpPr>
              <p:nvPr/>
            </p:nvSpPr>
            <p:spPr bwMode="auto">
              <a:xfrm>
                <a:off x="987" y="2744"/>
                <a:ext cx="1212" cy="231"/>
              </a:xfrm>
              <a:prstGeom prst="rect">
                <a:avLst/>
              </a:prstGeom>
              <a:noFill/>
              <a:ln w="9525">
                <a:noFill/>
                <a:miter lim="800000"/>
                <a:headEnd/>
                <a:tailEnd/>
              </a:ln>
            </p:spPr>
            <p:txBody>
              <a:bodyPr wrap="none">
                <a:spAutoFit/>
              </a:bodyPr>
              <a:lstStyle/>
              <a:p>
                <a:r>
                  <a:rPr lang="en-GB"/>
                  <a:t>Decelerate/brake</a:t>
                </a:r>
                <a:endParaRPr lang="en-US"/>
              </a:p>
            </p:txBody>
          </p:sp>
        </p:grpSp>
        <p:sp>
          <p:nvSpPr>
            <p:cNvPr id="135180" name="Text Box 16"/>
            <p:cNvSpPr txBox="1">
              <a:spLocks noChangeArrowheads="1"/>
            </p:cNvSpPr>
            <p:nvPr/>
          </p:nvSpPr>
          <p:spPr bwMode="auto">
            <a:xfrm>
              <a:off x="2124" y="2925"/>
              <a:ext cx="281" cy="231"/>
            </a:xfrm>
            <a:prstGeom prst="rect">
              <a:avLst/>
            </a:prstGeom>
            <a:noFill/>
            <a:ln w="9525">
              <a:noFill/>
              <a:miter lim="800000"/>
              <a:headEnd/>
              <a:tailEnd/>
            </a:ln>
          </p:spPr>
          <p:txBody>
            <a:bodyPr wrap="none">
              <a:spAutoFit/>
            </a:bodyPr>
            <a:lstStyle/>
            <a:p>
              <a:r>
                <a:rPr lang="en-GB"/>
                <a:t>3</a:t>
              </a:r>
              <a:r>
                <a:rPr lang="en-GB" baseline="30000"/>
                <a:t>rd</a:t>
              </a:r>
              <a:endParaRPr lang="en-US" baseline="30000"/>
            </a:p>
          </p:txBody>
        </p:sp>
        <p:sp>
          <p:nvSpPr>
            <p:cNvPr id="135181" name="Text Box 17"/>
            <p:cNvSpPr txBox="1">
              <a:spLocks noChangeArrowheads="1"/>
            </p:cNvSpPr>
            <p:nvPr/>
          </p:nvSpPr>
          <p:spPr bwMode="auto">
            <a:xfrm>
              <a:off x="4224" y="3396"/>
              <a:ext cx="476" cy="231"/>
            </a:xfrm>
            <a:prstGeom prst="rect">
              <a:avLst/>
            </a:prstGeom>
            <a:noFill/>
            <a:ln w="9525">
              <a:noFill/>
              <a:miter lim="800000"/>
              <a:headEnd/>
              <a:tailEnd/>
            </a:ln>
          </p:spPr>
          <p:txBody>
            <a:bodyPr wrap="none">
              <a:spAutoFit/>
            </a:bodyPr>
            <a:lstStyle/>
            <a:p>
              <a:r>
                <a:rPr lang="en-GB"/>
                <a:t>4</a:t>
              </a:r>
              <a:r>
                <a:rPr lang="en-GB" baseline="30000"/>
                <a:t>th</a:t>
              </a:r>
              <a:r>
                <a:rPr lang="en-GB"/>
                <a:t>/5</a:t>
              </a:r>
              <a:r>
                <a:rPr lang="en-GB" baseline="30000"/>
                <a:t>th</a:t>
              </a:r>
              <a:endParaRPr lang="en-US" baseline="30000"/>
            </a:p>
          </p:txBody>
        </p:sp>
        <p:grpSp>
          <p:nvGrpSpPr>
            <p:cNvPr id="135182" name="Group 21"/>
            <p:cNvGrpSpPr>
              <a:grpSpLocks/>
            </p:cNvGrpSpPr>
            <p:nvPr/>
          </p:nvGrpSpPr>
          <p:grpSpPr bwMode="auto">
            <a:xfrm>
              <a:off x="3304" y="3048"/>
              <a:ext cx="1145" cy="270"/>
              <a:chOff x="978" y="2705"/>
              <a:chExt cx="1145" cy="270"/>
            </a:xfrm>
          </p:grpSpPr>
          <p:sp>
            <p:nvSpPr>
              <p:cNvPr id="135183" name="Line 22"/>
              <p:cNvSpPr>
                <a:spLocks noChangeShapeType="1"/>
              </p:cNvSpPr>
              <p:nvPr/>
            </p:nvSpPr>
            <p:spPr bwMode="auto">
              <a:xfrm>
                <a:off x="978" y="2705"/>
                <a:ext cx="1145" cy="0"/>
              </a:xfrm>
              <a:prstGeom prst="line">
                <a:avLst/>
              </a:prstGeom>
              <a:noFill/>
              <a:ln w="38100">
                <a:solidFill>
                  <a:schemeClr val="tx1"/>
                </a:solidFill>
                <a:round/>
                <a:headEnd/>
                <a:tailEnd type="triangle" w="med" len="med"/>
              </a:ln>
            </p:spPr>
            <p:txBody>
              <a:bodyPr/>
              <a:lstStyle/>
              <a:p>
                <a:endParaRPr lang="en-US"/>
              </a:p>
            </p:txBody>
          </p:sp>
          <p:sp>
            <p:nvSpPr>
              <p:cNvPr id="135184" name="Text Box 23"/>
              <p:cNvSpPr txBox="1">
                <a:spLocks noChangeArrowheads="1"/>
              </p:cNvSpPr>
              <p:nvPr/>
            </p:nvSpPr>
            <p:spPr bwMode="auto">
              <a:xfrm>
                <a:off x="987" y="2744"/>
                <a:ext cx="796" cy="231"/>
              </a:xfrm>
              <a:prstGeom prst="rect">
                <a:avLst/>
              </a:prstGeom>
              <a:noFill/>
              <a:ln w="9525">
                <a:noFill/>
                <a:miter lim="800000"/>
                <a:headEnd/>
                <a:tailEnd/>
              </a:ln>
            </p:spPr>
            <p:txBody>
              <a:bodyPr wrap="none">
                <a:spAutoFit/>
              </a:bodyPr>
              <a:lstStyle/>
              <a:p>
                <a:r>
                  <a:rPr lang="en-GB"/>
                  <a:t>Accelerate</a:t>
                </a:r>
                <a:endParaRPr lang="en-US"/>
              </a:p>
            </p:txBody>
          </p:sp>
        </p:grpSp>
      </p:grpSp>
      <p:sp>
        <p:nvSpPr>
          <p:cNvPr id="507929" name="AutoShape 25"/>
          <p:cNvSpPr>
            <a:spLocks noChangeArrowheads="1"/>
          </p:cNvSpPr>
          <p:nvPr/>
        </p:nvSpPr>
        <p:spPr bwMode="auto">
          <a:xfrm>
            <a:off x="2105025" y="2286000"/>
            <a:ext cx="2509838" cy="1052513"/>
          </a:xfrm>
          <a:prstGeom prst="cloudCallout">
            <a:avLst>
              <a:gd name="adj1" fmla="val -43750"/>
              <a:gd name="adj2" fmla="val 70000"/>
            </a:avLst>
          </a:prstGeom>
          <a:solidFill>
            <a:srgbClr val="FFFF00"/>
          </a:solidFill>
          <a:ln w="9525">
            <a:solidFill>
              <a:schemeClr val="tx1"/>
            </a:solidFill>
            <a:round/>
            <a:headEnd/>
            <a:tailEnd/>
          </a:ln>
        </p:spPr>
        <p:txBody>
          <a:bodyPr/>
          <a:lstStyle/>
          <a:p>
            <a:pPr algn="ctr"/>
            <a:r>
              <a:rPr lang="en-GB"/>
              <a:t>5</a:t>
            </a:r>
            <a:r>
              <a:rPr lang="en-GB" baseline="30000"/>
              <a:t>th</a:t>
            </a:r>
            <a:r>
              <a:rPr lang="en-GB"/>
              <a:t> gear on country NSL?</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7913"/>
                                        </p:tgtEl>
                                        <p:attrNameLst>
                                          <p:attrName>style.visibility</p:attrName>
                                        </p:attrNameLst>
                                      </p:cBhvr>
                                      <p:to>
                                        <p:strVal val="visible"/>
                                      </p:to>
                                    </p:set>
                                    <p:anim calcmode="lin" valueType="num">
                                      <p:cBhvr additive="base">
                                        <p:cTn id="7" dur="500" fill="hold"/>
                                        <p:tgtEl>
                                          <p:spTgt spid="507913"/>
                                        </p:tgtEl>
                                        <p:attrNameLst>
                                          <p:attrName>ppt_x</p:attrName>
                                        </p:attrNameLst>
                                      </p:cBhvr>
                                      <p:tavLst>
                                        <p:tav tm="0">
                                          <p:val>
                                            <p:strVal val="#ppt_x"/>
                                          </p:val>
                                        </p:tav>
                                        <p:tav tm="100000">
                                          <p:val>
                                            <p:strVal val="#ppt_x"/>
                                          </p:val>
                                        </p:tav>
                                      </p:tavLst>
                                    </p:anim>
                                    <p:anim calcmode="lin" valueType="num">
                                      <p:cBhvr additive="base">
                                        <p:cTn id="8" dur="500" fill="hold"/>
                                        <p:tgtEl>
                                          <p:spTgt spid="5079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7928"/>
                                        </p:tgtEl>
                                        <p:attrNameLst>
                                          <p:attrName>style.visibility</p:attrName>
                                        </p:attrNameLst>
                                      </p:cBhvr>
                                      <p:to>
                                        <p:strVal val="visible"/>
                                      </p:to>
                                    </p:set>
                                    <p:anim calcmode="lin" valueType="num">
                                      <p:cBhvr additive="base">
                                        <p:cTn id="13" dur="500" fill="hold"/>
                                        <p:tgtEl>
                                          <p:spTgt spid="507928"/>
                                        </p:tgtEl>
                                        <p:attrNameLst>
                                          <p:attrName>ppt_x</p:attrName>
                                        </p:attrNameLst>
                                      </p:cBhvr>
                                      <p:tavLst>
                                        <p:tav tm="0">
                                          <p:val>
                                            <p:strVal val="#ppt_x"/>
                                          </p:val>
                                        </p:tav>
                                        <p:tav tm="100000">
                                          <p:val>
                                            <p:strVal val="#ppt_x"/>
                                          </p:val>
                                        </p:tav>
                                      </p:tavLst>
                                    </p:anim>
                                    <p:anim calcmode="lin" valueType="num">
                                      <p:cBhvr additive="base">
                                        <p:cTn id="14" dur="500" fill="hold"/>
                                        <p:tgtEl>
                                          <p:spTgt spid="5079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7929"/>
                                        </p:tgtEl>
                                        <p:attrNameLst>
                                          <p:attrName>style.visibility</p:attrName>
                                        </p:attrNameLst>
                                      </p:cBhvr>
                                      <p:to>
                                        <p:strVal val="visible"/>
                                      </p:to>
                                    </p:set>
                                    <p:anim calcmode="lin" valueType="num">
                                      <p:cBhvr additive="base">
                                        <p:cTn id="19" dur="500" fill="hold"/>
                                        <p:tgtEl>
                                          <p:spTgt spid="507929"/>
                                        </p:tgtEl>
                                        <p:attrNameLst>
                                          <p:attrName>ppt_x</p:attrName>
                                        </p:attrNameLst>
                                      </p:cBhvr>
                                      <p:tavLst>
                                        <p:tav tm="0">
                                          <p:val>
                                            <p:strVal val="#ppt_x"/>
                                          </p:val>
                                        </p:tav>
                                        <p:tav tm="100000">
                                          <p:val>
                                            <p:strVal val="#ppt_x"/>
                                          </p:val>
                                        </p:tav>
                                      </p:tavLst>
                                    </p:anim>
                                    <p:anim calcmode="lin" valueType="num">
                                      <p:cBhvr additive="base">
                                        <p:cTn id="20" dur="500" fill="hold"/>
                                        <p:tgtEl>
                                          <p:spTgt spid="5079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Observers</a:t>
            </a:r>
            <a:endParaRPr lang="en-US" dirty="0"/>
          </a:p>
        </p:txBody>
      </p:sp>
      <p:sp>
        <p:nvSpPr>
          <p:cNvPr id="5" name="Content Placeholder 4"/>
          <p:cNvSpPr>
            <a:spLocks noGrp="1"/>
          </p:cNvSpPr>
          <p:nvPr>
            <p:ph idx="1"/>
          </p:nvPr>
        </p:nvSpPr>
        <p:spPr/>
        <p:txBody>
          <a:bodyPr/>
          <a:lstStyle/>
          <a:p>
            <a:r>
              <a:rPr lang="en-GB" dirty="0" smtClean="0">
                <a:latin typeface="Arial" pitchFamily="34" charset="0"/>
                <a:cs typeface="Arial" pitchFamily="34" charset="0"/>
              </a:rPr>
              <a:t>May appear to be wrong</a:t>
            </a:r>
          </a:p>
          <a:p>
            <a:pPr lvl="1"/>
            <a:r>
              <a:rPr lang="en-GB" dirty="0" smtClean="0">
                <a:latin typeface="Arial" pitchFamily="34" charset="0"/>
                <a:cs typeface="Arial" pitchFamily="34" charset="0"/>
              </a:rPr>
              <a:t>“</a:t>
            </a:r>
            <a:r>
              <a:rPr lang="en-GB" i="1" dirty="0" smtClean="0">
                <a:latin typeface="Arial" pitchFamily="34" charset="0"/>
                <a:cs typeface="Arial" pitchFamily="34" charset="0"/>
              </a:rPr>
              <a:t>It is okay to go at 85 on a motorway</a:t>
            </a:r>
            <a:r>
              <a:rPr lang="en-GB" dirty="0" smtClean="0">
                <a:latin typeface="Arial" pitchFamily="34" charset="0"/>
                <a:cs typeface="Arial" pitchFamily="34" charset="0"/>
              </a:rPr>
              <a:t>”</a:t>
            </a:r>
          </a:p>
          <a:p>
            <a:r>
              <a:rPr lang="en-GB" dirty="0" smtClean="0">
                <a:latin typeface="Arial" pitchFamily="34" charset="0"/>
                <a:cs typeface="Arial" pitchFamily="34" charset="0"/>
              </a:rPr>
              <a:t>Usually due to context</a:t>
            </a:r>
          </a:p>
          <a:p>
            <a:pPr lvl="1"/>
            <a:r>
              <a:rPr lang="en-GB" dirty="0" smtClean="0">
                <a:latin typeface="Arial" pitchFamily="34" charset="0"/>
                <a:cs typeface="Arial" pitchFamily="34" charset="0"/>
              </a:rPr>
              <a:t>“... </a:t>
            </a:r>
            <a:r>
              <a:rPr lang="en-GB" i="1" dirty="0" smtClean="0">
                <a:latin typeface="Arial" pitchFamily="34" charset="0"/>
                <a:cs typeface="Arial" pitchFamily="34" charset="0"/>
              </a:rPr>
              <a:t>If the vehicle to your left starts to veer out and you need to escape</a:t>
            </a:r>
            <a:r>
              <a:rPr lang="en-GB" dirty="0" smtClean="0">
                <a:latin typeface="Arial" pitchFamily="34" charset="0"/>
                <a:cs typeface="Arial" pitchFamily="34" charset="0"/>
              </a:rPr>
              <a:t>”</a:t>
            </a:r>
            <a:endParaRPr lang="en-US" dirty="0">
              <a:latin typeface="Arial" pitchFamily="34" charset="0"/>
              <a:cs typeface="Arial" pitchFamily="34" charset="0"/>
            </a:endParaRPr>
          </a:p>
        </p:txBody>
      </p:sp>
      <p:sp>
        <p:nvSpPr>
          <p:cNvPr id="6" name="Rectangle 5"/>
          <p:cNvSpPr/>
          <p:nvPr/>
        </p:nvSpPr>
        <p:spPr>
          <a:xfrm>
            <a:off x="390144" y="2804160"/>
            <a:ext cx="8388096" cy="1975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p:cNvSpPr>
          <p:nvPr>
            <p:ph type="title" idx="4294967295"/>
          </p:nvPr>
        </p:nvSpPr>
        <p:spPr/>
        <p:txBody>
          <a:bodyPr/>
          <a:lstStyle/>
          <a:p>
            <a:r>
              <a:rPr lang="en-GB" smtClean="0"/>
              <a:t>IP</a:t>
            </a:r>
            <a:r>
              <a:rPr lang="en-GB" sz="4800" b="1" u="sng" smtClean="0"/>
              <a:t>SGA</a:t>
            </a:r>
            <a:endParaRPr lang="en-US" sz="4800" b="1" u="sng" smtClean="0"/>
          </a:p>
        </p:txBody>
      </p:sp>
      <p:sp>
        <p:nvSpPr>
          <p:cNvPr id="137218" name="Text Box 3"/>
          <p:cNvSpPr txBox="1">
            <a:spLocks noChangeArrowheads="1"/>
          </p:cNvSpPr>
          <p:nvPr/>
        </p:nvSpPr>
        <p:spPr bwMode="auto">
          <a:xfrm>
            <a:off x="769938" y="1646238"/>
            <a:ext cx="2020887" cy="641350"/>
          </a:xfrm>
          <a:prstGeom prst="rect">
            <a:avLst/>
          </a:prstGeom>
          <a:noFill/>
          <a:ln w="9525">
            <a:noFill/>
            <a:miter lim="800000"/>
            <a:headEnd/>
            <a:tailEnd/>
          </a:ln>
        </p:spPr>
        <p:txBody>
          <a:bodyPr>
            <a:spAutoFit/>
          </a:bodyPr>
          <a:lstStyle/>
          <a:p>
            <a:r>
              <a:rPr lang="en-GB"/>
              <a:t>30mph in urban area in 4</a:t>
            </a:r>
            <a:r>
              <a:rPr lang="en-GB" baseline="30000"/>
              <a:t>th</a:t>
            </a:r>
            <a:r>
              <a:rPr lang="en-GB"/>
              <a:t> gear</a:t>
            </a:r>
            <a:endParaRPr lang="en-US"/>
          </a:p>
        </p:txBody>
      </p:sp>
      <p:sp>
        <p:nvSpPr>
          <p:cNvPr id="137219" name="Text Box 4"/>
          <p:cNvSpPr txBox="1">
            <a:spLocks noChangeArrowheads="1"/>
          </p:cNvSpPr>
          <p:nvPr/>
        </p:nvSpPr>
        <p:spPr bwMode="auto">
          <a:xfrm>
            <a:off x="3514725" y="1646238"/>
            <a:ext cx="2020888" cy="641350"/>
          </a:xfrm>
          <a:prstGeom prst="rect">
            <a:avLst/>
          </a:prstGeom>
          <a:noFill/>
          <a:ln w="9525">
            <a:noFill/>
            <a:miter lim="800000"/>
            <a:headEnd/>
            <a:tailEnd/>
          </a:ln>
        </p:spPr>
        <p:txBody>
          <a:bodyPr>
            <a:spAutoFit/>
          </a:bodyPr>
          <a:lstStyle/>
          <a:p>
            <a:r>
              <a:rPr lang="en-GB"/>
              <a:t>Parked car but clear 30mph</a:t>
            </a:r>
            <a:endParaRPr lang="en-US"/>
          </a:p>
        </p:txBody>
      </p:sp>
      <p:sp>
        <p:nvSpPr>
          <p:cNvPr id="137220" name="Text Box 5"/>
          <p:cNvSpPr txBox="1">
            <a:spLocks noChangeArrowheads="1"/>
          </p:cNvSpPr>
          <p:nvPr/>
        </p:nvSpPr>
        <p:spPr bwMode="auto">
          <a:xfrm>
            <a:off x="6261100" y="1646238"/>
            <a:ext cx="2274888" cy="366712"/>
          </a:xfrm>
          <a:prstGeom prst="rect">
            <a:avLst/>
          </a:prstGeom>
          <a:noFill/>
          <a:ln w="9525">
            <a:noFill/>
            <a:miter lim="800000"/>
            <a:headEnd/>
            <a:tailEnd/>
          </a:ln>
        </p:spPr>
        <p:txBody>
          <a:bodyPr>
            <a:spAutoFit/>
          </a:bodyPr>
          <a:lstStyle/>
          <a:p>
            <a:r>
              <a:rPr lang="en-GB"/>
              <a:t>Urban again</a:t>
            </a:r>
            <a:endParaRPr lang="en-US"/>
          </a:p>
        </p:txBody>
      </p:sp>
      <p:sp>
        <p:nvSpPr>
          <p:cNvPr id="137221" name="Text Box 6"/>
          <p:cNvSpPr txBox="1">
            <a:spLocks noChangeArrowheads="1"/>
          </p:cNvSpPr>
          <p:nvPr/>
        </p:nvSpPr>
        <p:spPr bwMode="auto">
          <a:xfrm>
            <a:off x="1055688" y="3294063"/>
            <a:ext cx="1200150" cy="366712"/>
          </a:xfrm>
          <a:prstGeom prst="rect">
            <a:avLst/>
          </a:prstGeom>
          <a:noFill/>
          <a:ln w="9525">
            <a:noFill/>
            <a:miter lim="800000"/>
            <a:headEnd/>
            <a:tailEnd/>
          </a:ln>
        </p:spPr>
        <p:txBody>
          <a:bodyPr wrap="none">
            <a:spAutoFit/>
          </a:bodyPr>
          <a:lstStyle/>
          <a:p>
            <a:r>
              <a:rPr lang="en-GB"/>
              <a:t>30mph 4</a:t>
            </a:r>
            <a:r>
              <a:rPr lang="en-GB" baseline="30000"/>
              <a:t>th</a:t>
            </a:r>
            <a:endParaRPr lang="en-US" baseline="30000"/>
          </a:p>
        </p:txBody>
      </p:sp>
      <p:sp>
        <p:nvSpPr>
          <p:cNvPr id="137222" name="Text Box 7"/>
          <p:cNvSpPr txBox="1">
            <a:spLocks noChangeArrowheads="1"/>
          </p:cNvSpPr>
          <p:nvPr/>
        </p:nvSpPr>
        <p:spPr bwMode="auto">
          <a:xfrm>
            <a:off x="3792538" y="3294063"/>
            <a:ext cx="882650" cy="366712"/>
          </a:xfrm>
          <a:prstGeom prst="rect">
            <a:avLst/>
          </a:prstGeom>
          <a:noFill/>
          <a:ln w="9525">
            <a:noFill/>
            <a:miter lim="800000"/>
            <a:headEnd/>
            <a:tailEnd/>
          </a:ln>
        </p:spPr>
        <p:txBody>
          <a:bodyPr wrap="none">
            <a:spAutoFit/>
          </a:bodyPr>
          <a:lstStyle/>
          <a:p>
            <a:r>
              <a:rPr lang="en-GB"/>
              <a:t>30mph</a:t>
            </a:r>
            <a:endParaRPr lang="en-US"/>
          </a:p>
        </p:txBody>
      </p:sp>
      <p:sp>
        <p:nvSpPr>
          <p:cNvPr id="137223" name="Text Box 8"/>
          <p:cNvSpPr txBox="1">
            <a:spLocks noChangeArrowheads="1"/>
          </p:cNvSpPr>
          <p:nvPr/>
        </p:nvSpPr>
        <p:spPr bwMode="auto">
          <a:xfrm>
            <a:off x="6529388" y="3294063"/>
            <a:ext cx="882650" cy="366712"/>
          </a:xfrm>
          <a:prstGeom prst="rect">
            <a:avLst/>
          </a:prstGeom>
          <a:noFill/>
          <a:ln w="9525">
            <a:noFill/>
            <a:miter lim="800000"/>
            <a:headEnd/>
            <a:tailEnd/>
          </a:ln>
        </p:spPr>
        <p:txBody>
          <a:bodyPr wrap="none">
            <a:spAutoFit/>
          </a:bodyPr>
          <a:lstStyle/>
          <a:p>
            <a:r>
              <a:rPr lang="en-GB"/>
              <a:t>30mph</a:t>
            </a:r>
            <a:endParaRPr lang="en-US"/>
          </a:p>
        </p:txBody>
      </p:sp>
      <p:sp>
        <p:nvSpPr>
          <p:cNvPr id="509962" name="Text Box 10"/>
          <p:cNvSpPr txBox="1">
            <a:spLocks noChangeArrowheads="1"/>
          </p:cNvSpPr>
          <p:nvPr/>
        </p:nvSpPr>
        <p:spPr bwMode="auto">
          <a:xfrm>
            <a:off x="3735388" y="3708400"/>
            <a:ext cx="920750" cy="366713"/>
          </a:xfrm>
          <a:prstGeom prst="rect">
            <a:avLst/>
          </a:prstGeom>
          <a:noFill/>
          <a:ln w="9525">
            <a:noFill/>
            <a:miter lim="800000"/>
            <a:headEnd/>
            <a:tailEnd/>
          </a:ln>
        </p:spPr>
        <p:txBody>
          <a:bodyPr wrap="none">
            <a:spAutoFit/>
          </a:bodyPr>
          <a:lstStyle/>
          <a:p>
            <a:r>
              <a:rPr lang="en-GB"/>
              <a:t>Control</a:t>
            </a:r>
            <a:endParaRPr lang="en-US"/>
          </a:p>
        </p:txBody>
      </p:sp>
      <p:grpSp>
        <p:nvGrpSpPr>
          <p:cNvPr id="509970" name="Group 18"/>
          <p:cNvGrpSpPr>
            <a:grpSpLocks/>
          </p:cNvGrpSpPr>
          <p:nvPr/>
        </p:nvGrpSpPr>
        <p:grpSpPr bwMode="auto">
          <a:xfrm>
            <a:off x="3371850" y="4643438"/>
            <a:ext cx="1933575" cy="700087"/>
            <a:chOff x="2124" y="2925"/>
            <a:chExt cx="1218" cy="441"/>
          </a:xfrm>
        </p:grpSpPr>
        <p:sp>
          <p:nvSpPr>
            <p:cNvPr id="137226" name="Text Box 16"/>
            <p:cNvSpPr txBox="1">
              <a:spLocks noChangeArrowheads="1"/>
            </p:cNvSpPr>
            <p:nvPr/>
          </p:nvSpPr>
          <p:spPr bwMode="auto">
            <a:xfrm>
              <a:off x="2124" y="2925"/>
              <a:ext cx="281" cy="231"/>
            </a:xfrm>
            <a:prstGeom prst="rect">
              <a:avLst/>
            </a:prstGeom>
            <a:noFill/>
            <a:ln w="9525">
              <a:noFill/>
              <a:miter lim="800000"/>
              <a:headEnd/>
              <a:tailEnd/>
            </a:ln>
          </p:spPr>
          <p:txBody>
            <a:bodyPr wrap="none">
              <a:spAutoFit/>
            </a:bodyPr>
            <a:lstStyle/>
            <a:p>
              <a:r>
                <a:rPr lang="en-GB"/>
                <a:t>3</a:t>
              </a:r>
              <a:r>
                <a:rPr lang="en-GB" baseline="30000"/>
                <a:t>rd</a:t>
              </a:r>
              <a:endParaRPr lang="en-US" baseline="30000"/>
            </a:p>
          </p:txBody>
        </p:sp>
        <p:sp>
          <p:nvSpPr>
            <p:cNvPr id="137227" name="Text Box 17"/>
            <p:cNvSpPr txBox="1">
              <a:spLocks noChangeArrowheads="1"/>
            </p:cNvSpPr>
            <p:nvPr/>
          </p:nvSpPr>
          <p:spPr bwMode="auto">
            <a:xfrm>
              <a:off x="3066" y="3135"/>
              <a:ext cx="276" cy="231"/>
            </a:xfrm>
            <a:prstGeom prst="rect">
              <a:avLst/>
            </a:prstGeom>
            <a:noFill/>
            <a:ln w="9525">
              <a:noFill/>
              <a:miter lim="800000"/>
              <a:headEnd/>
              <a:tailEnd/>
            </a:ln>
          </p:spPr>
          <p:txBody>
            <a:bodyPr wrap="none">
              <a:spAutoFit/>
            </a:bodyPr>
            <a:lstStyle/>
            <a:p>
              <a:r>
                <a:rPr lang="en-GB"/>
                <a:t>4</a:t>
              </a:r>
              <a:r>
                <a:rPr lang="en-GB" baseline="30000"/>
                <a:t>th</a:t>
              </a:r>
              <a:endParaRPr lang="en-US" baseline="300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9962"/>
                                        </p:tgtEl>
                                        <p:attrNameLst>
                                          <p:attrName>style.visibility</p:attrName>
                                        </p:attrNameLst>
                                      </p:cBhvr>
                                      <p:to>
                                        <p:strVal val="visible"/>
                                      </p:to>
                                    </p:set>
                                    <p:anim calcmode="lin" valueType="num">
                                      <p:cBhvr additive="base">
                                        <p:cTn id="7" dur="500" fill="hold"/>
                                        <p:tgtEl>
                                          <p:spTgt spid="509962"/>
                                        </p:tgtEl>
                                        <p:attrNameLst>
                                          <p:attrName>ppt_x</p:attrName>
                                        </p:attrNameLst>
                                      </p:cBhvr>
                                      <p:tavLst>
                                        <p:tav tm="0">
                                          <p:val>
                                            <p:strVal val="#ppt_x"/>
                                          </p:val>
                                        </p:tav>
                                        <p:tav tm="100000">
                                          <p:val>
                                            <p:strVal val="#ppt_x"/>
                                          </p:val>
                                        </p:tav>
                                      </p:tavLst>
                                    </p:anim>
                                    <p:anim calcmode="lin" valueType="num">
                                      <p:cBhvr additive="base">
                                        <p:cTn id="8" dur="500" fill="hold"/>
                                        <p:tgtEl>
                                          <p:spTgt spid="5099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9970"/>
                                        </p:tgtEl>
                                        <p:attrNameLst>
                                          <p:attrName>style.visibility</p:attrName>
                                        </p:attrNameLst>
                                      </p:cBhvr>
                                      <p:to>
                                        <p:strVal val="visible"/>
                                      </p:to>
                                    </p:set>
                                    <p:anim calcmode="lin" valueType="num">
                                      <p:cBhvr additive="base">
                                        <p:cTn id="13" dur="500" fill="hold"/>
                                        <p:tgtEl>
                                          <p:spTgt spid="509970"/>
                                        </p:tgtEl>
                                        <p:attrNameLst>
                                          <p:attrName>ppt_x</p:attrName>
                                        </p:attrNameLst>
                                      </p:cBhvr>
                                      <p:tavLst>
                                        <p:tav tm="0">
                                          <p:val>
                                            <p:strVal val="#ppt_x"/>
                                          </p:val>
                                        </p:tav>
                                        <p:tav tm="100000">
                                          <p:val>
                                            <p:strVal val="#ppt_x"/>
                                          </p:val>
                                        </p:tav>
                                      </p:tavLst>
                                    </p:anim>
                                    <p:anim calcmode="lin" valueType="num">
                                      <p:cBhvr additive="base">
                                        <p:cTn id="14" dur="500" fill="hold"/>
                                        <p:tgtEl>
                                          <p:spTgt spid="5099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6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rtlCol="0">
            <a:normAutofit/>
          </a:bodyPr>
          <a:lstStyle/>
          <a:p>
            <a:pPr eaLnBrk="1" fontAlgn="auto" hangingPunct="1">
              <a:spcAft>
                <a:spcPts val="0"/>
              </a:spcAft>
              <a:defRPr/>
            </a:pPr>
            <a:r>
              <a:rPr lang="en-GB" dirty="0" smtClean="0"/>
              <a:t>Gear Phase</a:t>
            </a:r>
            <a:endParaRPr lang="en-GB" sz="3200" i="1" dirty="0" smtClean="0"/>
          </a:p>
        </p:txBody>
      </p:sp>
      <p:sp>
        <p:nvSpPr>
          <p:cNvPr id="139266" name="Rectangle 3"/>
          <p:cNvSpPr>
            <a:spLocks noGrp="1" noChangeArrowheads="1"/>
          </p:cNvSpPr>
          <p:nvPr>
            <p:ph idx="1"/>
          </p:nvPr>
        </p:nvSpPr>
        <p:spPr>
          <a:xfrm>
            <a:off x="457200" y="1600200"/>
            <a:ext cx="8229600" cy="3971925"/>
          </a:xfrm>
        </p:spPr>
        <p:txBody>
          <a:bodyPr/>
          <a:lstStyle/>
          <a:p>
            <a:pPr eaLnBrk="1" hangingPunct="1">
              <a:buClr>
                <a:schemeClr val="tx1"/>
              </a:buClr>
            </a:pPr>
            <a:r>
              <a:rPr lang="en-GB" sz="2700" smtClean="0">
                <a:latin typeface="Arial" charset="0"/>
              </a:rPr>
              <a:t>Get a reliable grip</a:t>
            </a:r>
          </a:p>
          <a:p>
            <a:pPr eaLnBrk="1" hangingPunct="1">
              <a:buClr>
                <a:schemeClr val="tx1"/>
              </a:buClr>
            </a:pPr>
            <a:r>
              <a:rPr lang="en-GB" sz="2700" smtClean="0">
                <a:latin typeface="Arial" charset="0"/>
              </a:rPr>
              <a:t>Avoid overlap of gear changing and braking</a:t>
            </a:r>
          </a:p>
          <a:p>
            <a:pPr lvl="1" eaLnBrk="1" hangingPunct="1">
              <a:buClr>
                <a:schemeClr val="tx1"/>
              </a:buClr>
            </a:pPr>
            <a:r>
              <a:rPr lang="en-GB" sz="2300" smtClean="0">
                <a:latin typeface="Arial" charset="0"/>
              </a:rPr>
              <a:t>Finish braking before you change gear</a:t>
            </a:r>
          </a:p>
          <a:p>
            <a:pPr eaLnBrk="1" hangingPunct="1">
              <a:buClr>
                <a:schemeClr val="tx1"/>
              </a:buClr>
            </a:pPr>
            <a:r>
              <a:rPr lang="en-GB" sz="2700" smtClean="0">
                <a:latin typeface="Arial" charset="0"/>
              </a:rPr>
              <a:t>Consider block-change rather than sequential</a:t>
            </a:r>
          </a:p>
          <a:p>
            <a:pPr lvl="1" eaLnBrk="1" hangingPunct="1">
              <a:buClr>
                <a:schemeClr val="tx1"/>
              </a:buClr>
            </a:pPr>
            <a:r>
              <a:rPr lang="en-GB" sz="2300" smtClean="0">
                <a:latin typeface="Arial" charset="0"/>
              </a:rPr>
              <a:t>Usually when you change down</a:t>
            </a:r>
          </a:p>
          <a:p>
            <a:pPr eaLnBrk="1" hangingPunct="1">
              <a:buClr>
                <a:schemeClr val="tx1"/>
              </a:buClr>
            </a:pPr>
            <a:r>
              <a:rPr lang="en-GB" sz="2700" smtClean="0">
                <a:latin typeface="Arial" charset="0"/>
              </a:rPr>
              <a:t>Key thing is smoothness</a:t>
            </a:r>
            <a:endParaRPr lang="en-GB" sz="2700" b="1" smtClean="0">
              <a:solidFill>
                <a:schemeClr val="accent2"/>
              </a:solidFill>
              <a:latin typeface="Arial" charset="0"/>
            </a:endParaRPr>
          </a:p>
        </p:txBody>
      </p:sp>
      <p:sp>
        <p:nvSpPr>
          <p:cNvPr id="139267" name="Rectangle 4"/>
          <p:cNvSpPr>
            <a:spLocks noChangeArrowheads="1"/>
          </p:cNvSpPr>
          <p:nvPr/>
        </p:nvSpPr>
        <p:spPr bwMode="auto">
          <a:xfrm>
            <a:off x="1042988" y="6858000"/>
            <a:ext cx="6507162" cy="1090613"/>
          </a:xfrm>
          <a:prstGeom prst="rect">
            <a:avLst/>
          </a:prstGeom>
          <a:noFill/>
          <a:ln w="9525">
            <a:noFill/>
            <a:miter lim="800000"/>
            <a:headEnd/>
            <a:tailEnd/>
          </a:ln>
        </p:spPr>
        <p:txBody>
          <a:bodyPr>
            <a:spAutoFit/>
          </a:bodyPr>
          <a:lstStyle/>
          <a:p>
            <a:pPr>
              <a:spcBef>
                <a:spcPct val="20000"/>
              </a:spcBef>
            </a:pPr>
            <a:endParaRPr lang="en-GB" sz="1400">
              <a:latin typeface="Times New Roman" pitchFamily="18" charset="0"/>
            </a:endParaRPr>
          </a:p>
          <a:p>
            <a:pPr>
              <a:spcBef>
                <a:spcPct val="20000"/>
              </a:spcBef>
              <a:buFontTx/>
              <a:buChar char="•"/>
            </a:pPr>
            <a:endParaRPr lang="en-GB" sz="3200" b="1">
              <a:solidFill>
                <a:srgbClr val="CC0066"/>
              </a:solidFill>
              <a:latin typeface="Times New Roman" pitchFamily="18" charset="0"/>
            </a:endParaRPr>
          </a:p>
          <a:p>
            <a:pPr>
              <a:lnSpc>
                <a:spcPct val="90000"/>
              </a:lnSpc>
              <a:spcBef>
                <a:spcPct val="20000"/>
              </a:spcBef>
            </a:pPr>
            <a:endParaRPr lang="en-GB" sz="1200">
              <a:latin typeface="Times New Roman" pitchFamily="18" charset="0"/>
            </a:endParaRPr>
          </a:p>
        </p:txBody>
      </p:sp>
      <p:sp>
        <p:nvSpPr>
          <p:cNvPr id="139268" name="Text Box 5"/>
          <p:cNvSpPr txBox="1">
            <a:spLocks noChangeArrowheads="1"/>
          </p:cNvSpPr>
          <p:nvPr/>
        </p:nvSpPr>
        <p:spPr bwMode="auto">
          <a:xfrm>
            <a:off x="1676400" y="2057400"/>
            <a:ext cx="184150" cy="274638"/>
          </a:xfrm>
          <a:prstGeom prst="rect">
            <a:avLst/>
          </a:prstGeom>
          <a:noFill/>
          <a:ln w="9525">
            <a:noFill/>
            <a:miter lim="800000"/>
            <a:headEnd/>
            <a:tailEnd/>
          </a:ln>
        </p:spPr>
        <p:txBody>
          <a:bodyPr wrap="none">
            <a:spAutoFit/>
          </a:bodyPr>
          <a:lstStyle/>
          <a:p>
            <a:endParaRPr lang="en-US" sz="1200">
              <a:latin typeface="Times New Roman" pitchFamily="18" charset="0"/>
            </a:endParaRPr>
          </a:p>
        </p:txBody>
      </p:sp>
      <p:grpSp>
        <p:nvGrpSpPr>
          <p:cNvPr id="139269" name="Group 2"/>
          <p:cNvGrpSpPr>
            <a:grpSpLocks/>
          </p:cNvGrpSpPr>
          <p:nvPr/>
        </p:nvGrpSpPr>
        <p:grpSpPr bwMode="auto">
          <a:xfrm>
            <a:off x="357188" y="5643563"/>
            <a:ext cx="8429625" cy="714375"/>
            <a:chOff x="357158" y="3571876"/>
            <a:chExt cx="8429684" cy="714380"/>
          </a:xfrm>
        </p:grpSpPr>
        <p:sp>
          <p:nvSpPr>
            <p:cNvPr id="26" name="Rounded Rectangle 25"/>
            <p:cNvSpPr/>
            <p:nvPr/>
          </p:nvSpPr>
          <p:spPr>
            <a:xfrm>
              <a:off x="357158" y="3571876"/>
              <a:ext cx="8429684" cy="714380"/>
            </a:xfrm>
            <a:prstGeom prst="roundRect">
              <a:avLst/>
            </a:prstGeo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GB" sz="1400" b="1"/>
            </a:p>
          </p:txBody>
        </p:sp>
        <p:sp>
          <p:nvSpPr>
            <p:cNvPr id="27" name="Rounded Rectangle 26"/>
            <p:cNvSpPr/>
            <p:nvPr/>
          </p:nvSpPr>
          <p:spPr>
            <a:xfrm>
              <a:off x="500034" y="3754439"/>
              <a:ext cx="1428760" cy="349252"/>
            </a:xfrm>
            <a:prstGeom prst="round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t>Information</a:t>
              </a:r>
            </a:p>
          </p:txBody>
        </p:sp>
        <p:sp>
          <p:nvSpPr>
            <p:cNvPr id="28" name="Rounded Rectangle 27"/>
            <p:cNvSpPr/>
            <p:nvPr/>
          </p:nvSpPr>
          <p:spPr>
            <a:xfrm>
              <a:off x="2179621" y="3754439"/>
              <a:ext cx="1428760" cy="349252"/>
            </a:xfrm>
            <a:prstGeom prst="round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solidFill>
                    <a:schemeClr val="bg1"/>
                  </a:solidFill>
                </a:rPr>
                <a:t>Position</a:t>
              </a:r>
            </a:p>
          </p:txBody>
        </p:sp>
        <p:sp>
          <p:nvSpPr>
            <p:cNvPr id="29" name="Rounded Rectangle 28"/>
            <p:cNvSpPr/>
            <p:nvPr/>
          </p:nvSpPr>
          <p:spPr>
            <a:xfrm>
              <a:off x="3857619" y="3754439"/>
              <a:ext cx="1428760" cy="349252"/>
            </a:xfrm>
            <a:prstGeom prst="round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solidFill>
                    <a:schemeClr val="bg1"/>
                  </a:solidFill>
                </a:rPr>
                <a:t>Speed</a:t>
              </a:r>
            </a:p>
          </p:txBody>
        </p:sp>
        <p:sp>
          <p:nvSpPr>
            <p:cNvPr id="30" name="Rounded Rectangle 29"/>
            <p:cNvSpPr/>
            <p:nvPr/>
          </p:nvSpPr>
          <p:spPr>
            <a:xfrm>
              <a:off x="5537206" y="3754439"/>
              <a:ext cx="1428760" cy="349252"/>
            </a:xfrm>
            <a:prstGeom prst="roundRect">
              <a:avLst/>
            </a:prstGeom>
            <a:ln>
              <a:solidFill>
                <a:srgbClr val="FFFF00"/>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solidFill>
                    <a:schemeClr val="bg1"/>
                  </a:solidFill>
                </a:rPr>
                <a:t>Gears</a:t>
              </a:r>
            </a:p>
          </p:txBody>
        </p:sp>
        <p:sp>
          <p:nvSpPr>
            <p:cNvPr id="31" name="Rounded Rectangle 30"/>
            <p:cNvSpPr/>
            <p:nvPr/>
          </p:nvSpPr>
          <p:spPr>
            <a:xfrm>
              <a:off x="7215206" y="3754439"/>
              <a:ext cx="1428760" cy="349252"/>
            </a:xfrm>
            <a:prstGeom prst="round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solidFill>
                    <a:schemeClr val="bg1"/>
                  </a:solidFill>
                </a:rPr>
                <a:t>Acceleration</a:t>
              </a:r>
            </a:p>
          </p:txBody>
        </p:sp>
      </p:grpSp>
      <p:sp>
        <p:nvSpPr>
          <p:cNvPr id="139270" name="Text Box 13"/>
          <p:cNvSpPr txBox="1">
            <a:spLocks noChangeArrowheads="1"/>
          </p:cNvSpPr>
          <p:nvPr/>
        </p:nvSpPr>
        <p:spPr bwMode="auto">
          <a:xfrm>
            <a:off x="660400" y="4689475"/>
            <a:ext cx="7867650" cy="641350"/>
          </a:xfrm>
          <a:prstGeom prst="rect">
            <a:avLst/>
          </a:prstGeom>
          <a:noFill/>
          <a:ln w="9525">
            <a:noFill/>
            <a:miter lim="800000"/>
            <a:headEnd/>
            <a:tailEnd/>
          </a:ln>
        </p:spPr>
        <p:txBody>
          <a:bodyPr>
            <a:spAutoFit/>
          </a:bodyPr>
          <a:lstStyle/>
          <a:p>
            <a:pPr>
              <a:spcBef>
                <a:spcPct val="50000"/>
              </a:spcBef>
            </a:pPr>
            <a:r>
              <a:rPr lang="en-GB" b="1">
                <a:solidFill>
                  <a:schemeClr val="accent2"/>
                </a:solidFill>
              </a:rPr>
              <a:t>To use a gearbox really well you must match your engine speed and road speed to an appropriate gear, ESPECIALLY for changing-down</a:t>
            </a:r>
            <a:endParaRPr lang="en-US" b="1">
              <a:solidFill>
                <a:schemeClr val="accent2"/>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rtlCol="0">
            <a:normAutofit/>
          </a:bodyPr>
          <a:lstStyle/>
          <a:p>
            <a:pPr eaLnBrk="1" fontAlgn="auto" hangingPunct="1">
              <a:spcAft>
                <a:spcPts val="0"/>
              </a:spcAft>
              <a:defRPr/>
            </a:pPr>
            <a:r>
              <a:rPr lang="en-GB" dirty="0" smtClean="0"/>
              <a:t>Automatic Gearboxes</a:t>
            </a:r>
          </a:p>
        </p:txBody>
      </p:sp>
      <p:sp>
        <p:nvSpPr>
          <p:cNvPr id="141314" name="Rectangle 3"/>
          <p:cNvSpPr>
            <a:spLocks noGrp="1" noChangeArrowheads="1"/>
          </p:cNvSpPr>
          <p:nvPr>
            <p:ph idx="1"/>
          </p:nvPr>
        </p:nvSpPr>
        <p:spPr/>
        <p:txBody>
          <a:bodyPr/>
          <a:lstStyle/>
          <a:p>
            <a:pPr eaLnBrk="1" hangingPunct="1">
              <a:tabLst>
                <a:tab pos="3051175" algn="l"/>
              </a:tabLst>
            </a:pPr>
            <a:r>
              <a:rPr lang="en-GB" sz="1700" dirty="0" smtClean="0">
                <a:latin typeface="Arial" charset="0"/>
              </a:rPr>
              <a:t>Advanced drivers using an automatic gearbox will still use ‘the system’ but, at the gear phase, an automatic </a:t>
            </a:r>
            <a:r>
              <a:rPr lang="en-GB" sz="1700" dirty="0" smtClean="0">
                <a:solidFill>
                  <a:srgbClr val="FF0000"/>
                </a:solidFill>
                <a:latin typeface="Arial" charset="0"/>
              </a:rPr>
              <a:t>may or may not select the correct gear</a:t>
            </a:r>
            <a:r>
              <a:rPr lang="en-GB" sz="1700" dirty="0" smtClean="0">
                <a:latin typeface="Arial" charset="0"/>
              </a:rPr>
              <a:t> for that place and moment !</a:t>
            </a:r>
          </a:p>
          <a:p>
            <a:pPr eaLnBrk="1" hangingPunct="1">
              <a:tabLst>
                <a:tab pos="3051175" algn="l"/>
              </a:tabLst>
            </a:pPr>
            <a:r>
              <a:rPr lang="en-GB" sz="1700" dirty="0" smtClean="0">
                <a:latin typeface="Arial" charset="0"/>
              </a:rPr>
              <a:t>Leaving it in D all day is </a:t>
            </a:r>
            <a:r>
              <a:rPr lang="en-GB" sz="1700" dirty="0" smtClean="0">
                <a:solidFill>
                  <a:srgbClr val="FF0000"/>
                </a:solidFill>
                <a:latin typeface="Arial" charset="0"/>
              </a:rPr>
              <a:t>wrong – you may end-up in the wrong gear </a:t>
            </a:r>
          </a:p>
          <a:p>
            <a:pPr eaLnBrk="1" hangingPunct="1">
              <a:tabLst>
                <a:tab pos="3051175" algn="l"/>
              </a:tabLst>
            </a:pPr>
            <a:r>
              <a:rPr lang="en-GB" sz="1700" dirty="0" smtClean="0">
                <a:latin typeface="Arial" charset="0"/>
              </a:rPr>
              <a:t>You often have to</a:t>
            </a:r>
            <a:r>
              <a:rPr lang="en-GB" sz="1700" dirty="0" smtClean="0">
                <a:solidFill>
                  <a:srgbClr val="FF0000"/>
                </a:solidFill>
                <a:latin typeface="Arial" charset="0"/>
              </a:rPr>
              <a:t> take control </a:t>
            </a:r>
            <a:r>
              <a:rPr lang="en-GB" sz="1700" dirty="0" smtClean="0">
                <a:latin typeface="Arial" charset="0"/>
              </a:rPr>
              <a:t>when:</a:t>
            </a:r>
          </a:p>
          <a:p>
            <a:pPr lvl="1" eaLnBrk="1" hangingPunct="1">
              <a:tabLst>
                <a:tab pos="3051175" algn="l"/>
              </a:tabLst>
            </a:pPr>
            <a:r>
              <a:rPr lang="en-GB" sz="1700" dirty="0" smtClean="0">
                <a:latin typeface="Arial" charset="0"/>
              </a:rPr>
              <a:t>Going downhill	to maintain control over speed</a:t>
            </a:r>
          </a:p>
          <a:p>
            <a:pPr lvl="1" eaLnBrk="1" hangingPunct="1">
              <a:tabLst>
                <a:tab pos="3051175" algn="l"/>
              </a:tabLst>
            </a:pPr>
            <a:r>
              <a:rPr lang="en-GB" sz="1700" dirty="0" smtClean="0">
                <a:latin typeface="Arial" charset="0"/>
              </a:rPr>
              <a:t>Going uphill	to prevent ‘hunting’ up &amp; down between gears </a:t>
            </a:r>
          </a:p>
          <a:p>
            <a:pPr lvl="1" eaLnBrk="1" hangingPunct="1">
              <a:tabLst>
                <a:tab pos="3051175" algn="l"/>
              </a:tabLst>
            </a:pPr>
            <a:r>
              <a:rPr lang="en-GB" sz="1700" dirty="0" smtClean="0">
                <a:latin typeface="Arial" charset="0"/>
              </a:rPr>
              <a:t>Before a bend	to control engine power</a:t>
            </a:r>
          </a:p>
          <a:p>
            <a:pPr lvl="1" eaLnBrk="1" hangingPunct="1">
              <a:tabLst>
                <a:tab pos="3051175" algn="l"/>
              </a:tabLst>
            </a:pPr>
            <a:r>
              <a:rPr lang="en-GB" sz="1700" dirty="0" smtClean="0">
                <a:latin typeface="Arial" charset="0"/>
              </a:rPr>
              <a:t>At large roundabouts 	to maintain balance</a:t>
            </a:r>
          </a:p>
        </p:txBody>
      </p:sp>
      <p:grpSp>
        <p:nvGrpSpPr>
          <p:cNvPr id="7" name="Group 6"/>
          <p:cNvGrpSpPr/>
          <p:nvPr/>
        </p:nvGrpSpPr>
        <p:grpSpPr>
          <a:xfrm>
            <a:off x="835152" y="4413504"/>
            <a:ext cx="6870192" cy="2017776"/>
            <a:chOff x="835152" y="4413504"/>
            <a:chExt cx="6870192" cy="2017776"/>
          </a:xfrm>
        </p:grpSpPr>
        <p:sp>
          <p:nvSpPr>
            <p:cNvPr id="5" name="Rectangular Callout 4"/>
            <p:cNvSpPr/>
            <p:nvPr/>
          </p:nvSpPr>
          <p:spPr>
            <a:xfrm>
              <a:off x="4718304" y="4413504"/>
              <a:ext cx="2987040" cy="1670304"/>
            </a:xfrm>
            <a:prstGeom prst="wedgeRectCallout">
              <a:avLst>
                <a:gd name="adj1" fmla="val -42058"/>
                <a:gd name="adj2" fmla="val -179106"/>
              </a:avLst>
            </a:prstGeom>
            <a:solidFill>
              <a:srgbClr val="F4E51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itchFamily="34" charset="0"/>
                  <a:cs typeface="Arial" pitchFamily="34" charset="0"/>
                </a:rPr>
                <a:t>These could fail you the test</a:t>
              </a:r>
              <a:endParaRPr lang="en-US" sz="2400" dirty="0">
                <a:solidFill>
                  <a:schemeClr val="tx1"/>
                </a:solidFill>
                <a:latin typeface="Arial" pitchFamily="34" charset="0"/>
                <a:cs typeface="Arial" pitchFamily="34" charset="0"/>
              </a:endParaRPr>
            </a:p>
          </p:txBody>
        </p:sp>
        <p:sp>
          <p:nvSpPr>
            <p:cNvPr id="6" name="Rectangular Callout 5"/>
            <p:cNvSpPr/>
            <p:nvPr/>
          </p:nvSpPr>
          <p:spPr>
            <a:xfrm>
              <a:off x="835152" y="4760976"/>
              <a:ext cx="2987040" cy="1670304"/>
            </a:xfrm>
            <a:prstGeom prst="wedgeRectCallout">
              <a:avLst>
                <a:gd name="adj1" fmla="val 22024"/>
                <a:gd name="adj2" fmla="val -152099"/>
              </a:avLst>
            </a:prstGeom>
            <a:solidFill>
              <a:srgbClr val="F4E51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itchFamily="34" charset="0"/>
                  <a:cs typeface="Arial" pitchFamily="34" charset="0"/>
                </a:rPr>
                <a:t>Not doing this could fail you the test</a:t>
              </a:r>
              <a:endParaRPr lang="en-US" sz="2400" dirty="0">
                <a:solidFill>
                  <a:schemeClr val="tx1"/>
                </a:solidFill>
                <a:latin typeface="Arial" pitchFamily="34" charset="0"/>
                <a:cs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p:cNvSpPr>
          <p:nvPr>
            <p:ph type="title" idx="4294967295"/>
          </p:nvPr>
        </p:nvSpPr>
        <p:spPr/>
        <p:txBody>
          <a:bodyPr/>
          <a:lstStyle/>
          <a:p>
            <a:r>
              <a:rPr lang="en-GB" b="1" smtClean="0"/>
              <a:t>Manual vs. auto cars</a:t>
            </a:r>
            <a:endParaRPr lang="en-US" b="1" smtClean="0"/>
          </a:p>
        </p:txBody>
      </p:sp>
      <p:sp>
        <p:nvSpPr>
          <p:cNvPr id="143362" name="Rectangle 3"/>
          <p:cNvSpPr>
            <a:spLocks noGrp="1"/>
          </p:cNvSpPr>
          <p:nvPr>
            <p:ph type="body" idx="4294967295"/>
          </p:nvPr>
        </p:nvSpPr>
        <p:spPr>
          <a:xfrm>
            <a:off x="692150" y="2779713"/>
            <a:ext cx="8229600" cy="3835400"/>
          </a:xfrm>
        </p:spPr>
        <p:txBody>
          <a:bodyPr/>
          <a:lstStyle/>
          <a:p>
            <a:r>
              <a:rPr lang="en-GB" sz="2800" smtClean="0">
                <a:latin typeface="Arial" charset="0"/>
              </a:rPr>
              <a:t>0-62 time </a:t>
            </a:r>
          </a:p>
          <a:p>
            <a:pPr lvl="1"/>
            <a:r>
              <a:rPr lang="en-GB" sz="2400" smtClean="0">
                <a:latin typeface="Arial" charset="0"/>
              </a:rPr>
              <a:t>5.1 vs. 5.2 sec (not much in it)</a:t>
            </a:r>
          </a:p>
          <a:p>
            <a:r>
              <a:rPr lang="en-GB" sz="2800" smtClean="0">
                <a:latin typeface="Arial" charset="0"/>
              </a:rPr>
              <a:t>MPG</a:t>
            </a:r>
          </a:p>
          <a:p>
            <a:pPr lvl="1"/>
            <a:r>
              <a:rPr lang="en-GB" sz="2400" smtClean="0">
                <a:latin typeface="Arial" charset="0"/>
              </a:rPr>
              <a:t>24.1 vs. 26.9 mpg (auto is better)</a:t>
            </a:r>
          </a:p>
          <a:p>
            <a:r>
              <a:rPr lang="en-GB" sz="2800" smtClean="0">
                <a:latin typeface="Arial" charset="0"/>
              </a:rPr>
              <a:t>CO</a:t>
            </a:r>
            <a:r>
              <a:rPr lang="en-GB" sz="2000" smtClean="0">
                <a:latin typeface="Arial" charset="0"/>
              </a:rPr>
              <a:t>2</a:t>
            </a:r>
          </a:p>
          <a:p>
            <a:pPr lvl="1"/>
            <a:r>
              <a:rPr lang="en-GB" sz="2400" smtClean="0">
                <a:latin typeface="Arial" charset="0"/>
              </a:rPr>
              <a:t>279 vs. 249 g/km (auto is better)</a:t>
            </a:r>
          </a:p>
          <a:p>
            <a:endParaRPr lang="en-US" sz="2800" smtClean="0">
              <a:latin typeface="Arial" charset="0"/>
            </a:endParaRPr>
          </a:p>
        </p:txBody>
      </p:sp>
      <p:sp>
        <p:nvSpPr>
          <p:cNvPr id="143363" name="Text Box 4"/>
          <p:cNvSpPr txBox="1">
            <a:spLocks noChangeArrowheads="1"/>
          </p:cNvSpPr>
          <p:nvPr/>
        </p:nvSpPr>
        <p:spPr bwMode="auto">
          <a:xfrm>
            <a:off x="204788" y="1212850"/>
            <a:ext cx="8593137" cy="1616075"/>
          </a:xfrm>
          <a:prstGeom prst="rect">
            <a:avLst/>
          </a:prstGeom>
          <a:noFill/>
          <a:ln w="9525">
            <a:noFill/>
            <a:miter lim="800000"/>
            <a:headEnd/>
            <a:tailEnd/>
          </a:ln>
        </p:spPr>
        <p:txBody>
          <a:bodyPr>
            <a:spAutoFit/>
          </a:bodyPr>
          <a:lstStyle/>
          <a:p>
            <a:r>
              <a:rPr lang="en-GB" sz="2000">
                <a:solidFill>
                  <a:schemeClr val="accent2"/>
                </a:solidFill>
              </a:rPr>
              <a:t>There are a lot of prejudices around auto gearboxes (which were probably correct in the past). Nowadays automatics are not necessarily lower performance, less efficient, less sporty, or less enjoyable.  </a:t>
            </a:r>
          </a:p>
          <a:p>
            <a:endParaRPr lang="en-GB" sz="2000">
              <a:solidFill>
                <a:schemeClr val="accent2"/>
              </a:solidFill>
            </a:endParaRPr>
          </a:p>
          <a:p>
            <a:r>
              <a:rPr lang="en-GB" sz="2000">
                <a:solidFill>
                  <a:schemeClr val="accent2"/>
                </a:solidFill>
              </a:rPr>
              <a:t>Example BMW:</a:t>
            </a:r>
            <a:endParaRPr lang="en-US" sz="2000">
              <a:solidFill>
                <a:schemeClr val="accent2"/>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rtlCol="0">
            <a:normAutofit/>
          </a:bodyPr>
          <a:lstStyle/>
          <a:p>
            <a:pPr eaLnBrk="1" fontAlgn="auto" hangingPunct="1">
              <a:spcAft>
                <a:spcPts val="0"/>
              </a:spcAft>
              <a:defRPr/>
            </a:pPr>
            <a:r>
              <a:rPr lang="en-GB" sz="4000" dirty="0" smtClean="0"/>
              <a:t>Acceleration Phase</a:t>
            </a:r>
          </a:p>
        </p:txBody>
      </p:sp>
      <p:sp>
        <p:nvSpPr>
          <p:cNvPr id="145410" name="Rectangle 3"/>
          <p:cNvSpPr>
            <a:spLocks noGrp="1" noChangeArrowheads="1"/>
          </p:cNvSpPr>
          <p:nvPr>
            <p:ph idx="1"/>
          </p:nvPr>
        </p:nvSpPr>
        <p:spPr/>
        <p:txBody>
          <a:bodyPr/>
          <a:lstStyle/>
          <a:p>
            <a:pPr eaLnBrk="1" hangingPunct="1">
              <a:buClr>
                <a:schemeClr val="tx1"/>
              </a:buClr>
            </a:pPr>
            <a:r>
              <a:rPr lang="en-GB" sz="2000" smtClean="0">
                <a:latin typeface="Arial" charset="0"/>
              </a:rPr>
              <a:t>Might mean ‘deceleration’</a:t>
            </a:r>
          </a:p>
          <a:p>
            <a:pPr eaLnBrk="1" hangingPunct="1">
              <a:buClr>
                <a:schemeClr val="tx1"/>
              </a:buClr>
            </a:pPr>
            <a:r>
              <a:rPr lang="en-GB" sz="2000" smtClean="0">
                <a:latin typeface="Arial" charset="0"/>
              </a:rPr>
              <a:t>Select an appropriate lower gear</a:t>
            </a:r>
            <a:r>
              <a:rPr lang="en-GB" sz="2000" smtClean="0">
                <a:solidFill>
                  <a:srgbClr val="FF0000"/>
                </a:solidFill>
                <a:latin typeface="Arial" charset="0"/>
              </a:rPr>
              <a:t> when at the right speed - </a:t>
            </a:r>
            <a:r>
              <a:rPr lang="en-GB" sz="2000" smtClean="0">
                <a:latin typeface="Arial" charset="0"/>
              </a:rPr>
              <a:t>before the hazard or bend</a:t>
            </a:r>
          </a:p>
          <a:p>
            <a:pPr eaLnBrk="1" hangingPunct="1">
              <a:buClr>
                <a:schemeClr val="tx1"/>
              </a:buClr>
            </a:pPr>
            <a:r>
              <a:rPr lang="en-GB" sz="2000" smtClean="0">
                <a:solidFill>
                  <a:srgbClr val="FF0000"/>
                </a:solidFill>
                <a:latin typeface="Arial" charset="0"/>
              </a:rPr>
              <a:t>Maintain</a:t>
            </a:r>
            <a:r>
              <a:rPr lang="en-GB" sz="2000" smtClean="0">
                <a:latin typeface="Arial" charset="0"/>
              </a:rPr>
              <a:t> engine power to </a:t>
            </a:r>
            <a:r>
              <a:rPr lang="en-GB" sz="2000" smtClean="0">
                <a:solidFill>
                  <a:srgbClr val="FF0000"/>
                </a:solidFill>
                <a:latin typeface="Arial" charset="0"/>
              </a:rPr>
              <a:t>balance</a:t>
            </a:r>
            <a:r>
              <a:rPr lang="en-GB" sz="2000" smtClean="0">
                <a:latin typeface="Arial" charset="0"/>
              </a:rPr>
              <a:t> your car through or around a hazard </a:t>
            </a:r>
          </a:p>
          <a:p>
            <a:pPr eaLnBrk="1" hangingPunct="1">
              <a:buClr>
                <a:schemeClr val="tx1"/>
              </a:buClr>
            </a:pPr>
            <a:r>
              <a:rPr lang="en-GB" sz="2000" smtClean="0">
                <a:latin typeface="Arial" charset="0"/>
              </a:rPr>
              <a:t>‘Balancing’ the car while cornering will maximise tyre grip and cause the least unfavourable weight distribution – resulting in maximum traction on unstressed tyres and, consequently, smoother steering</a:t>
            </a:r>
          </a:p>
          <a:p>
            <a:pPr eaLnBrk="1" hangingPunct="1">
              <a:buClr>
                <a:schemeClr val="tx1"/>
              </a:buClr>
            </a:pPr>
            <a:r>
              <a:rPr lang="en-GB" sz="2000" smtClean="0">
                <a:latin typeface="Arial" charset="0"/>
              </a:rPr>
              <a:t>Generally, check all</a:t>
            </a:r>
            <a:r>
              <a:rPr lang="en-GB" sz="2000" smtClean="0">
                <a:solidFill>
                  <a:srgbClr val="FF0000"/>
                </a:solidFill>
                <a:latin typeface="Arial" charset="0"/>
              </a:rPr>
              <a:t> mirrors </a:t>
            </a:r>
            <a:r>
              <a:rPr lang="en-GB" sz="2000" smtClean="0">
                <a:latin typeface="Arial" charset="0"/>
              </a:rPr>
              <a:t>before and after</a:t>
            </a:r>
            <a:r>
              <a:rPr lang="en-GB" sz="2000" smtClean="0">
                <a:solidFill>
                  <a:srgbClr val="FF0000"/>
                </a:solidFill>
                <a:latin typeface="Arial" charset="0"/>
              </a:rPr>
              <a:t> </a:t>
            </a:r>
            <a:r>
              <a:rPr lang="en-GB" sz="2000" smtClean="0">
                <a:latin typeface="Arial" charset="0"/>
              </a:rPr>
              <a:t>applying acceleration </a:t>
            </a:r>
          </a:p>
          <a:p>
            <a:pPr eaLnBrk="1" hangingPunct="1">
              <a:buClr>
                <a:schemeClr val="tx1"/>
              </a:buClr>
            </a:pPr>
            <a:r>
              <a:rPr lang="en-GB" sz="2000" smtClean="0">
                <a:latin typeface="Arial" charset="0"/>
              </a:rPr>
              <a:t>Maybe, do an over-the-shoulder</a:t>
            </a:r>
            <a:r>
              <a:rPr lang="en-GB" sz="2000" smtClean="0">
                <a:solidFill>
                  <a:srgbClr val="FF0000"/>
                </a:solidFill>
                <a:latin typeface="Arial" charset="0"/>
              </a:rPr>
              <a:t> </a:t>
            </a:r>
            <a:r>
              <a:rPr lang="en-GB" sz="2000" smtClean="0">
                <a:latin typeface="Arial" charset="0"/>
              </a:rPr>
              <a:t>check</a:t>
            </a:r>
            <a:r>
              <a:rPr lang="en-GB" sz="2000" smtClean="0">
                <a:solidFill>
                  <a:srgbClr val="FF0000"/>
                </a:solidFill>
                <a:latin typeface="Arial" charset="0"/>
              </a:rPr>
              <a:t> </a:t>
            </a:r>
            <a:r>
              <a:rPr lang="en-GB" sz="2000" smtClean="0">
                <a:latin typeface="Arial" charset="0"/>
              </a:rPr>
              <a:t>before changing position </a:t>
            </a:r>
          </a:p>
          <a:p>
            <a:pPr eaLnBrk="1" hangingPunct="1">
              <a:buClr>
                <a:schemeClr val="tx1"/>
              </a:buClr>
            </a:pPr>
            <a:r>
              <a:rPr lang="en-GB" sz="2000" smtClean="0">
                <a:latin typeface="Arial" charset="0"/>
              </a:rPr>
              <a:t>Again, the key is smoothness</a:t>
            </a:r>
          </a:p>
        </p:txBody>
      </p:sp>
      <p:grpSp>
        <p:nvGrpSpPr>
          <p:cNvPr id="145411" name="Group 2"/>
          <p:cNvGrpSpPr>
            <a:grpSpLocks/>
          </p:cNvGrpSpPr>
          <p:nvPr/>
        </p:nvGrpSpPr>
        <p:grpSpPr bwMode="auto">
          <a:xfrm>
            <a:off x="357188" y="5643563"/>
            <a:ext cx="8429625" cy="714375"/>
            <a:chOff x="357158" y="3571876"/>
            <a:chExt cx="8429684" cy="714380"/>
          </a:xfrm>
        </p:grpSpPr>
        <p:sp>
          <p:nvSpPr>
            <p:cNvPr id="23" name="Rounded Rectangle 22"/>
            <p:cNvSpPr/>
            <p:nvPr/>
          </p:nvSpPr>
          <p:spPr>
            <a:xfrm>
              <a:off x="357158" y="3571876"/>
              <a:ext cx="8429684" cy="714380"/>
            </a:xfrm>
            <a:prstGeom prst="roundRect">
              <a:avLst/>
            </a:prstGeo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GB" sz="1400" b="1"/>
            </a:p>
          </p:txBody>
        </p:sp>
        <p:sp>
          <p:nvSpPr>
            <p:cNvPr id="24" name="Rounded Rectangle 23"/>
            <p:cNvSpPr/>
            <p:nvPr/>
          </p:nvSpPr>
          <p:spPr>
            <a:xfrm>
              <a:off x="500034" y="3754439"/>
              <a:ext cx="1428760" cy="349252"/>
            </a:xfrm>
            <a:prstGeom prst="round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t>Information</a:t>
              </a:r>
            </a:p>
          </p:txBody>
        </p:sp>
        <p:sp>
          <p:nvSpPr>
            <p:cNvPr id="25" name="Rounded Rectangle 24"/>
            <p:cNvSpPr/>
            <p:nvPr/>
          </p:nvSpPr>
          <p:spPr>
            <a:xfrm>
              <a:off x="2179621" y="3754439"/>
              <a:ext cx="1428760" cy="349252"/>
            </a:xfrm>
            <a:prstGeom prst="round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solidFill>
                    <a:schemeClr val="bg1"/>
                  </a:solidFill>
                </a:rPr>
                <a:t>Position</a:t>
              </a:r>
            </a:p>
          </p:txBody>
        </p:sp>
        <p:sp>
          <p:nvSpPr>
            <p:cNvPr id="26" name="Rounded Rectangle 25"/>
            <p:cNvSpPr/>
            <p:nvPr/>
          </p:nvSpPr>
          <p:spPr>
            <a:xfrm>
              <a:off x="3857619" y="3754439"/>
              <a:ext cx="1428760" cy="349252"/>
            </a:xfrm>
            <a:prstGeom prst="round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solidFill>
                    <a:schemeClr val="bg1"/>
                  </a:solidFill>
                </a:rPr>
                <a:t>Speed</a:t>
              </a:r>
            </a:p>
          </p:txBody>
        </p:sp>
        <p:sp>
          <p:nvSpPr>
            <p:cNvPr id="27" name="Rounded Rectangle 26"/>
            <p:cNvSpPr/>
            <p:nvPr/>
          </p:nvSpPr>
          <p:spPr>
            <a:xfrm>
              <a:off x="5537206" y="3754439"/>
              <a:ext cx="1428760" cy="349252"/>
            </a:xfrm>
            <a:prstGeom prst="round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solidFill>
                    <a:schemeClr val="bg1"/>
                  </a:solidFill>
                </a:rPr>
                <a:t>Gears</a:t>
              </a:r>
            </a:p>
          </p:txBody>
        </p:sp>
        <p:sp>
          <p:nvSpPr>
            <p:cNvPr id="28" name="Rounded Rectangle 27"/>
            <p:cNvSpPr/>
            <p:nvPr/>
          </p:nvSpPr>
          <p:spPr>
            <a:xfrm>
              <a:off x="7215206" y="3754439"/>
              <a:ext cx="1428760" cy="349252"/>
            </a:xfrm>
            <a:prstGeom prst="roundRect">
              <a:avLst/>
            </a:prstGeom>
            <a:ln>
              <a:solidFill>
                <a:srgbClr val="FFFF00"/>
              </a:solid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1400" b="1" dirty="0">
                  <a:solidFill>
                    <a:schemeClr val="bg1"/>
                  </a:solidFill>
                </a:rPr>
                <a:t>Acceleration</a:t>
              </a:r>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rtlCol="0">
            <a:normAutofit/>
          </a:bodyPr>
          <a:lstStyle/>
          <a:p>
            <a:pPr eaLnBrk="1" fontAlgn="auto" hangingPunct="1">
              <a:spcAft>
                <a:spcPts val="0"/>
              </a:spcAft>
              <a:defRPr/>
            </a:pPr>
            <a:r>
              <a:rPr lang="en-GB" sz="4000" dirty="0" smtClean="0"/>
              <a:t>Car Balance</a:t>
            </a:r>
          </a:p>
        </p:txBody>
      </p:sp>
      <p:sp>
        <p:nvSpPr>
          <p:cNvPr id="147458" name="Rectangle 3"/>
          <p:cNvSpPr>
            <a:spLocks noGrp="1" noChangeArrowheads="1"/>
          </p:cNvSpPr>
          <p:nvPr>
            <p:ph idx="1"/>
          </p:nvPr>
        </p:nvSpPr>
        <p:spPr/>
        <p:txBody>
          <a:bodyPr/>
          <a:lstStyle/>
          <a:p>
            <a:pPr eaLnBrk="1" hangingPunct="1">
              <a:lnSpc>
                <a:spcPct val="90000"/>
              </a:lnSpc>
            </a:pPr>
            <a:r>
              <a:rPr lang="en-GB" sz="2000" smtClean="0">
                <a:latin typeface="Arial" charset="0"/>
              </a:rPr>
              <a:t>Driver and passenger comfort will be affected by the natural tendency of the car to </a:t>
            </a:r>
            <a:r>
              <a:rPr lang="en-GB" sz="2000" smtClean="0">
                <a:solidFill>
                  <a:srgbClr val="FF0000"/>
                </a:solidFill>
                <a:latin typeface="Arial" charset="0"/>
              </a:rPr>
              <a:t>pitch</a:t>
            </a:r>
            <a:r>
              <a:rPr lang="en-GB" sz="2000" smtClean="0">
                <a:latin typeface="Arial" charset="0"/>
              </a:rPr>
              <a:t> forwards or backwards or </a:t>
            </a:r>
            <a:r>
              <a:rPr lang="en-GB" sz="2000" smtClean="0">
                <a:solidFill>
                  <a:srgbClr val="FF0000"/>
                </a:solidFill>
                <a:latin typeface="Arial" charset="0"/>
              </a:rPr>
              <a:t>roll</a:t>
            </a:r>
            <a:r>
              <a:rPr lang="en-GB" sz="2000" smtClean="0">
                <a:latin typeface="Arial" charset="0"/>
              </a:rPr>
              <a:t> sideways when:</a:t>
            </a:r>
          </a:p>
          <a:p>
            <a:pPr lvl="1" eaLnBrk="1" hangingPunct="1">
              <a:lnSpc>
                <a:spcPct val="90000"/>
              </a:lnSpc>
            </a:pPr>
            <a:r>
              <a:rPr lang="en-GB" sz="2000" smtClean="0">
                <a:latin typeface="Arial" charset="0"/>
              </a:rPr>
              <a:t>Braking</a:t>
            </a:r>
          </a:p>
          <a:p>
            <a:pPr lvl="1" eaLnBrk="1" hangingPunct="1">
              <a:lnSpc>
                <a:spcPct val="90000"/>
              </a:lnSpc>
            </a:pPr>
            <a:r>
              <a:rPr lang="en-GB" sz="2000" smtClean="0">
                <a:latin typeface="Arial" charset="0"/>
              </a:rPr>
              <a:t>Decelerating </a:t>
            </a:r>
          </a:p>
          <a:p>
            <a:pPr lvl="1" eaLnBrk="1" hangingPunct="1">
              <a:lnSpc>
                <a:spcPct val="90000"/>
              </a:lnSpc>
            </a:pPr>
            <a:r>
              <a:rPr lang="en-GB" sz="2000" smtClean="0">
                <a:latin typeface="Arial" charset="0"/>
              </a:rPr>
              <a:t>Turning the steering wheel</a:t>
            </a:r>
          </a:p>
          <a:p>
            <a:pPr lvl="1" eaLnBrk="1" hangingPunct="1">
              <a:lnSpc>
                <a:spcPct val="90000"/>
              </a:lnSpc>
            </a:pPr>
            <a:r>
              <a:rPr lang="en-GB" sz="2000" smtClean="0">
                <a:latin typeface="Arial" charset="0"/>
              </a:rPr>
              <a:t>Accelerating</a:t>
            </a:r>
          </a:p>
          <a:p>
            <a:pPr eaLnBrk="1" hangingPunct="1">
              <a:lnSpc>
                <a:spcPct val="90000"/>
              </a:lnSpc>
            </a:pPr>
            <a:r>
              <a:rPr lang="en-GB" sz="2000" smtClean="0">
                <a:latin typeface="Arial" charset="0"/>
              </a:rPr>
              <a:t>Cars with front-wheel, rear-wheel, or 4-wheel drive will each behave differently in the same circumstances – </a:t>
            </a:r>
            <a:r>
              <a:rPr lang="en-GB" sz="2000" smtClean="0">
                <a:solidFill>
                  <a:srgbClr val="FF0000"/>
                </a:solidFill>
                <a:latin typeface="Arial" charset="0"/>
              </a:rPr>
              <a:t>know</a:t>
            </a:r>
            <a:r>
              <a:rPr lang="en-GB" sz="2000" smtClean="0">
                <a:latin typeface="Arial" charset="0"/>
              </a:rPr>
              <a:t> what you are driving and find out what to </a:t>
            </a:r>
            <a:r>
              <a:rPr lang="en-GB" sz="2000" smtClean="0">
                <a:solidFill>
                  <a:srgbClr val="FF0000"/>
                </a:solidFill>
                <a:latin typeface="Arial" charset="0"/>
              </a:rPr>
              <a:t>expect</a:t>
            </a:r>
          </a:p>
          <a:p>
            <a:pPr eaLnBrk="1" hangingPunct="1">
              <a:lnSpc>
                <a:spcPct val="90000"/>
              </a:lnSpc>
            </a:pPr>
            <a:r>
              <a:rPr lang="en-GB" sz="2000" smtClean="0">
                <a:latin typeface="Arial" charset="0"/>
              </a:rPr>
              <a:t>Refine your cornering skill to maintain car balance</a:t>
            </a:r>
          </a:p>
          <a:p>
            <a:pPr eaLnBrk="1" hangingPunct="1">
              <a:lnSpc>
                <a:spcPct val="90000"/>
              </a:lnSpc>
            </a:pPr>
            <a:r>
              <a:rPr lang="en-GB" sz="2000" smtClean="0">
                <a:latin typeface="Arial" charset="0"/>
              </a:rPr>
              <a:t>Again, the key is smoothness</a:t>
            </a:r>
          </a:p>
          <a:p>
            <a:pPr eaLnBrk="1" hangingPunct="1">
              <a:lnSpc>
                <a:spcPct val="90000"/>
              </a:lnSpc>
              <a:buFont typeface="Arial" charset="0"/>
              <a:buNone/>
            </a:pPr>
            <a:endParaRPr lang="en-GB" sz="2000" smtClean="0">
              <a:latin typeface="Arial" charset="0"/>
            </a:endParaRPr>
          </a:p>
          <a:p>
            <a:pPr algn="ctr" eaLnBrk="1" hangingPunct="1">
              <a:lnSpc>
                <a:spcPct val="90000"/>
              </a:lnSpc>
              <a:buFont typeface="Arial" charset="0"/>
              <a:buNone/>
            </a:pPr>
            <a:endParaRPr lang="en-GB" sz="2000" smtClean="0">
              <a:latin typeface="Arial" charset="0"/>
            </a:endParaRPr>
          </a:p>
        </p:txBody>
      </p:sp>
      <p:sp>
        <p:nvSpPr>
          <p:cNvPr id="147459" name="Text Box 4"/>
          <p:cNvSpPr txBox="1">
            <a:spLocks noChangeArrowheads="1"/>
          </p:cNvSpPr>
          <p:nvPr/>
        </p:nvSpPr>
        <p:spPr bwMode="auto">
          <a:xfrm>
            <a:off x="758825" y="5805488"/>
            <a:ext cx="7151688" cy="519112"/>
          </a:xfrm>
          <a:prstGeom prst="rect">
            <a:avLst/>
          </a:prstGeom>
          <a:noFill/>
          <a:ln w="9525">
            <a:noFill/>
            <a:miter lim="800000"/>
            <a:headEnd/>
            <a:tailEnd/>
          </a:ln>
        </p:spPr>
        <p:txBody>
          <a:bodyPr wrap="none">
            <a:spAutoFit/>
          </a:bodyPr>
          <a:lstStyle/>
          <a:p>
            <a:r>
              <a:rPr lang="en-GB" sz="2800" b="1">
                <a:solidFill>
                  <a:schemeClr val="accent2"/>
                </a:solidFill>
              </a:rPr>
              <a:t>Balance is keeping the car flat and stable</a:t>
            </a:r>
            <a:endParaRPr lang="en-US" sz="2800" b="1">
              <a:solidFill>
                <a:schemeClr val="accent2"/>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rtlCol="0">
            <a:normAutofit/>
          </a:bodyPr>
          <a:lstStyle/>
          <a:p>
            <a:pPr eaLnBrk="1" fontAlgn="auto" hangingPunct="1">
              <a:spcAft>
                <a:spcPts val="0"/>
              </a:spcAft>
              <a:defRPr/>
            </a:pPr>
            <a:r>
              <a:rPr lang="en-GB" dirty="0" smtClean="0"/>
              <a:t>  ‘The System’ - Flexibility</a:t>
            </a:r>
          </a:p>
        </p:txBody>
      </p:sp>
      <p:sp>
        <p:nvSpPr>
          <p:cNvPr id="143362" name="Rectangle 3"/>
          <p:cNvSpPr>
            <a:spLocks noGrp="1" noChangeArrowheads="1"/>
          </p:cNvSpPr>
          <p:nvPr>
            <p:ph idx="1"/>
          </p:nvPr>
        </p:nvSpPr>
        <p:spPr/>
        <p:txBody>
          <a:bodyPr/>
          <a:lstStyle/>
          <a:p>
            <a:pPr eaLnBrk="1" hangingPunct="1"/>
            <a:r>
              <a:rPr lang="en-GB" sz="2800" smtClean="0">
                <a:latin typeface="Arial" charset="0"/>
              </a:rPr>
              <a:t>You should</a:t>
            </a:r>
            <a:r>
              <a:rPr lang="en-GB" sz="2800" smtClean="0">
                <a:solidFill>
                  <a:schemeClr val="accent1"/>
                </a:solidFill>
                <a:latin typeface="Arial" charset="0"/>
              </a:rPr>
              <a:t> </a:t>
            </a:r>
            <a:r>
              <a:rPr lang="en-GB" sz="2800" smtClean="0">
                <a:solidFill>
                  <a:srgbClr val="FF0000"/>
                </a:solidFill>
                <a:latin typeface="Arial" charset="0"/>
              </a:rPr>
              <a:t>consider </a:t>
            </a:r>
            <a:r>
              <a:rPr lang="en-GB" sz="2800" smtClean="0">
                <a:latin typeface="Arial" charset="0"/>
              </a:rPr>
              <a:t>all the Phases of ‘The System’ on the approach to every hazard, BUT </a:t>
            </a:r>
            <a:r>
              <a:rPr lang="en-GB" sz="2800" smtClean="0">
                <a:solidFill>
                  <a:srgbClr val="FF0000"/>
                </a:solidFill>
                <a:latin typeface="Arial" charset="0"/>
              </a:rPr>
              <a:t>you may not need to use them all</a:t>
            </a:r>
            <a:endParaRPr lang="en-GB" sz="2800" smtClean="0">
              <a:latin typeface="Arial" charset="0"/>
            </a:endParaRPr>
          </a:p>
          <a:p>
            <a:pPr eaLnBrk="1" hangingPunct="1"/>
            <a:r>
              <a:rPr lang="en-GB" sz="2800" smtClean="0">
                <a:latin typeface="Arial" charset="0"/>
              </a:rPr>
              <a:t>Bear in mind that </a:t>
            </a:r>
            <a:r>
              <a:rPr lang="en-GB" sz="2800" smtClean="0">
                <a:solidFill>
                  <a:srgbClr val="FF0000"/>
                </a:solidFill>
                <a:latin typeface="Arial" charset="0"/>
              </a:rPr>
              <a:t>the WHOLE System must be considered </a:t>
            </a:r>
            <a:r>
              <a:rPr lang="en-GB" sz="2800" smtClean="0">
                <a:latin typeface="Arial" charset="0"/>
              </a:rPr>
              <a:t>on each occasion you approach a hazard because, in the real world, no two hazards will present identical dangers</a:t>
            </a:r>
          </a:p>
        </p:txBody>
      </p:sp>
      <p:sp>
        <p:nvSpPr>
          <p:cNvPr id="149507" name="Text Box 4"/>
          <p:cNvSpPr txBox="1">
            <a:spLocks noChangeArrowheads="1"/>
          </p:cNvSpPr>
          <p:nvPr/>
        </p:nvSpPr>
        <p:spPr bwMode="auto">
          <a:xfrm>
            <a:off x="1374775" y="5191125"/>
            <a:ext cx="6122988" cy="711200"/>
          </a:xfrm>
          <a:prstGeom prst="rect">
            <a:avLst/>
          </a:prstGeom>
          <a:noFill/>
          <a:ln w="9525">
            <a:solidFill>
              <a:schemeClr val="tx1"/>
            </a:solidFill>
            <a:miter lim="800000"/>
            <a:headEnd/>
            <a:tailEnd/>
          </a:ln>
        </p:spPr>
        <p:txBody>
          <a:bodyPr wrap="none">
            <a:spAutoFit/>
          </a:bodyPr>
          <a:lstStyle/>
          <a:p>
            <a:r>
              <a:rPr lang="en-GB" sz="4000" b="1">
                <a:solidFill>
                  <a:srgbClr val="FF0000"/>
                </a:solidFill>
              </a:rPr>
              <a:t>Safe Smooth Systematic</a:t>
            </a:r>
            <a:endParaRPr lang="en-US" sz="4000" b="1">
              <a:solidFill>
                <a:srgbClr val="FF0000"/>
              </a:solidFill>
            </a:endParaRPr>
          </a:p>
        </p:txBody>
      </p:sp>
      <p:grpSp>
        <p:nvGrpSpPr>
          <p:cNvPr id="156680" name="Group 8"/>
          <p:cNvGrpSpPr>
            <a:grpSpLocks/>
          </p:cNvGrpSpPr>
          <p:nvPr/>
        </p:nvGrpSpPr>
        <p:grpSpPr bwMode="auto">
          <a:xfrm>
            <a:off x="266700" y="2355850"/>
            <a:ext cx="8742363" cy="2768600"/>
            <a:chOff x="168" y="1484"/>
            <a:chExt cx="5507" cy="1744"/>
          </a:xfrm>
        </p:grpSpPr>
        <p:sp>
          <p:nvSpPr>
            <p:cNvPr id="149509" name="AutoShape 5"/>
            <p:cNvSpPr>
              <a:spLocks noChangeArrowheads="1"/>
            </p:cNvSpPr>
            <p:nvPr/>
          </p:nvSpPr>
          <p:spPr bwMode="auto">
            <a:xfrm>
              <a:off x="168" y="2800"/>
              <a:ext cx="1178" cy="428"/>
            </a:xfrm>
            <a:prstGeom prst="wedgeRectCallout">
              <a:avLst>
                <a:gd name="adj1" fmla="val 43380"/>
                <a:gd name="adj2" fmla="val 83412"/>
              </a:avLst>
            </a:prstGeom>
            <a:solidFill>
              <a:srgbClr val="FFFF00"/>
            </a:solidFill>
            <a:ln w="9525">
              <a:solidFill>
                <a:schemeClr val="tx1"/>
              </a:solidFill>
              <a:miter lim="800000"/>
              <a:headEnd/>
              <a:tailEnd/>
            </a:ln>
          </p:spPr>
          <p:txBody>
            <a:bodyPr/>
            <a:lstStyle/>
            <a:p>
              <a:pPr algn="ctr"/>
              <a:r>
                <a:rPr lang="en-GB" sz="2800" b="1"/>
                <a:t>Naturally!</a:t>
              </a:r>
              <a:endParaRPr lang="en-US" sz="2800" b="1"/>
            </a:p>
          </p:txBody>
        </p:sp>
        <p:sp>
          <p:nvSpPr>
            <p:cNvPr id="149510" name="AutoShape 6"/>
            <p:cNvSpPr>
              <a:spLocks noChangeArrowheads="1"/>
            </p:cNvSpPr>
            <p:nvPr/>
          </p:nvSpPr>
          <p:spPr bwMode="auto">
            <a:xfrm>
              <a:off x="1382" y="2239"/>
              <a:ext cx="2650" cy="562"/>
            </a:xfrm>
            <a:prstGeom prst="wedgeRectCallout">
              <a:avLst>
                <a:gd name="adj1" fmla="val -13056"/>
                <a:gd name="adj2" fmla="val 149287"/>
              </a:avLst>
            </a:prstGeom>
            <a:solidFill>
              <a:srgbClr val="FFFF00"/>
            </a:solidFill>
            <a:ln w="9525">
              <a:solidFill>
                <a:schemeClr val="tx1"/>
              </a:solidFill>
              <a:miter lim="800000"/>
              <a:headEnd/>
              <a:tailEnd/>
            </a:ln>
          </p:spPr>
          <p:txBody>
            <a:bodyPr/>
            <a:lstStyle/>
            <a:p>
              <a:pPr algn="ctr"/>
              <a:r>
                <a:rPr lang="en-GB" sz="2800" b="1"/>
                <a:t>This is where you add sparkle and polish</a:t>
              </a:r>
              <a:endParaRPr lang="en-US" sz="2800" b="1"/>
            </a:p>
          </p:txBody>
        </p:sp>
        <p:sp>
          <p:nvSpPr>
            <p:cNvPr id="149511" name="AutoShape 7"/>
            <p:cNvSpPr>
              <a:spLocks noChangeArrowheads="1"/>
            </p:cNvSpPr>
            <p:nvPr/>
          </p:nvSpPr>
          <p:spPr bwMode="auto">
            <a:xfrm>
              <a:off x="3025" y="1484"/>
              <a:ext cx="2650" cy="562"/>
            </a:xfrm>
            <a:prstGeom prst="wedgeRectCallout">
              <a:avLst>
                <a:gd name="adj1" fmla="val 1056"/>
                <a:gd name="adj2" fmla="val 273310"/>
              </a:avLst>
            </a:prstGeom>
            <a:solidFill>
              <a:srgbClr val="FFFF00"/>
            </a:solidFill>
            <a:ln w="9525">
              <a:solidFill>
                <a:schemeClr val="tx1"/>
              </a:solidFill>
              <a:miter lim="800000"/>
              <a:headEnd/>
              <a:tailEnd/>
            </a:ln>
          </p:spPr>
          <p:txBody>
            <a:bodyPr/>
            <a:lstStyle/>
            <a:p>
              <a:pPr algn="ctr"/>
              <a:r>
                <a:rPr lang="en-GB" sz="2800" b="1"/>
                <a:t>This is where you pass or fail the test</a:t>
              </a:r>
              <a:endParaRPr lang="en-US" sz="2800" b="1"/>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6680"/>
                                        </p:tgtEl>
                                        <p:attrNameLst>
                                          <p:attrName>style.visibility</p:attrName>
                                        </p:attrNameLst>
                                      </p:cBhvr>
                                      <p:to>
                                        <p:strVal val="visible"/>
                                      </p:to>
                                    </p:set>
                                    <p:anim calcmode="lin" valueType="num">
                                      <p:cBhvr additive="base">
                                        <p:cTn id="7" dur="500" fill="hold"/>
                                        <p:tgtEl>
                                          <p:spTgt spid="156680"/>
                                        </p:tgtEl>
                                        <p:attrNameLst>
                                          <p:attrName>ppt_x</p:attrName>
                                        </p:attrNameLst>
                                      </p:cBhvr>
                                      <p:tavLst>
                                        <p:tav tm="0">
                                          <p:val>
                                            <p:strVal val="#ppt_x"/>
                                          </p:val>
                                        </p:tav>
                                        <p:tav tm="100000">
                                          <p:val>
                                            <p:strVal val="#ppt_x"/>
                                          </p:val>
                                        </p:tav>
                                      </p:tavLst>
                                    </p:anim>
                                    <p:anim calcmode="lin" valueType="num">
                                      <p:cBhvr additive="base">
                                        <p:cTn id="8" dur="500" fill="hold"/>
                                        <p:tgtEl>
                                          <p:spTgt spid="156680"/>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2000"/>
                                        <p:tgtEl>
                                          <p:spTgt spid="143362"/>
                                        </p:tgtEl>
                                      </p:cBhvr>
                                    </p:animEffect>
                                    <p:set>
                                      <p:cBhvr>
                                        <p:cTn id="11" dur="1" fill="hold">
                                          <p:stCondLst>
                                            <p:cond delay="1999"/>
                                          </p:stCondLst>
                                        </p:cTn>
                                        <p:tgtEl>
                                          <p:spTgt spid="1433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4000" dirty="0" smtClean="0"/>
              <a:t>That is ‘The System’ and it is all shown in greater detail in your manual</a:t>
            </a:r>
            <a:endParaRPr lang="en-GB" sz="5400" dirty="0" smtClean="0">
              <a:solidFill>
                <a:srgbClr val="FF9900"/>
              </a:solidFill>
            </a:endParaRPr>
          </a:p>
        </p:txBody>
      </p:sp>
      <p:pic>
        <p:nvPicPr>
          <p:cNvPr id="151554" name="Picture 3" descr="IAM New Logo Red"/>
          <p:cNvPicPr>
            <a:picLocks noGrp="1" noChangeAspect="1" noChangeArrowheads="1"/>
          </p:cNvPicPr>
          <p:nvPr>
            <p:ph idx="1"/>
          </p:nvPr>
        </p:nvPicPr>
        <p:blipFill>
          <a:blip r:embed="rId3">
            <a:clrChange>
              <a:clrFrom>
                <a:srgbClr val="FFFFFF"/>
              </a:clrFrom>
              <a:clrTo>
                <a:srgbClr val="FFFFFF">
                  <a:alpha val="0"/>
                </a:srgbClr>
              </a:clrTo>
            </a:clrChange>
          </a:blip>
          <a:srcRect/>
          <a:stretch>
            <a:fillRect/>
          </a:stretch>
        </p:blipFill>
        <p:spPr>
          <a:xfrm>
            <a:off x="2308225" y="1831975"/>
            <a:ext cx="4525963" cy="4525963"/>
          </a:xfr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ctrTitle"/>
          </p:nvPr>
        </p:nvSpPr>
        <p:spPr>
          <a:xfrm>
            <a:off x="714375" y="2959100"/>
            <a:ext cx="7772400" cy="898525"/>
          </a:xfrm>
        </p:spPr>
        <p:txBody>
          <a:bodyPr/>
          <a:lstStyle/>
          <a:p>
            <a:pPr eaLnBrk="1" hangingPunct="1"/>
            <a:r>
              <a:rPr lang="en-GB" smtClean="0">
                <a:solidFill>
                  <a:schemeClr val="bg1"/>
                </a:solidFill>
                <a:effectLst/>
              </a:rPr>
              <a:t>Section 1</a:t>
            </a:r>
          </a:p>
        </p:txBody>
      </p:sp>
      <p:sp>
        <p:nvSpPr>
          <p:cNvPr id="3" name="Subtitle 2"/>
          <p:cNvSpPr>
            <a:spLocks noGrp="1"/>
          </p:cNvSpPr>
          <p:nvPr>
            <p:ph type="subTitle" idx="1"/>
          </p:nvPr>
        </p:nvSpPr>
        <p:spPr>
          <a:xfrm>
            <a:off x="1357290" y="5529274"/>
            <a:ext cx="5857916" cy="685808"/>
          </a:xfr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4"/>
          </a:lnRef>
          <a:fillRef idx="3">
            <a:schemeClr val="accent4"/>
          </a:fillRef>
          <a:effectRef idx="3">
            <a:schemeClr val="accent4"/>
          </a:effectRef>
          <a:fontRef idx="minor">
            <a:schemeClr val="lt1"/>
          </a:fontRef>
        </p:style>
        <p:txBody>
          <a:bodyPr rtlCol="0">
            <a:normAutofit/>
          </a:bodyPr>
          <a:lstStyle/>
          <a:p>
            <a:pPr marL="0" indent="0" algn="ctr" eaLnBrk="1" fontAlgn="auto" hangingPunct="1">
              <a:spcAft>
                <a:spcPts val="0"/>
              </a:spcAft>
              <a:buFont typeface="Arial" pitchFamily="34" charset="0"/>
              <a:buNone/>
              <a:defRPr/>
            </a:pPr>
            <a:r>
              <a:rPr lang="en-GB" dirty="0" smtClean="0">
                <a:solidFill>
                  <a:schemeClr val="bg1"/>
                </a:solidFill>
              </a:rPr>
              <a:t>The System </a:t>
            </a:r>
            <a:r>
              <a:rPr lang="en-GB" dirty="0">
                <a:solidFill>
                  <a:schemeClr val="bg1"/>
                </a:solidFill>
              </a:rPr>
              <a:t>Review</a:t>
            </a:r>
          </a:p>
        </p:txBody>
      </p:sp>
      <p:pic>
        <p:nvPicPr>
          <p:cNvPr id="153603" name="Picture 3" descr="IAM Badge.png"/>
          <p:cNvPicPr>
            <a:picLocks noChangeAspect="1"/>
          </p:cNvPicPr>
          <p:nvPr/>
        </p:nvPicPr>
        <p:blipFill>
          <a:blip r:embed="rId3"/>
          <a:srcRect/>
          <a:stretch>
            <a:fillRect/>
          </a:stretch>
        </p:blipFill>
        <p:spPr bwMode="auto">
          <a:xfrm>
            <a:off x="3463925" y="714375"/>
            <a:ext cx="2216150" cy="2214563"/>
          </a:xfrm>
          <a:prstGeom prst="rect">
            <a:avLst/>
          </a:prstGeom>
          <a:noFill/>
          <a:ln w="9525">
            <a:noFill/>
            <a:miter lim="800000"/>
            <a:headEnd/>
            <a:tailEnd/>
          </a:ln>
        </p:spPr>
      </p:pic>
      <p:sp>
        <p:nvSpPr>
          <p:cNvPr id="5" name="Pentagon 4">
            <a:hlinkClick r:id="rId4" action="ppaction://hlinksldjump"/>
          </p:cNvPr>
          <p:cNvSpPr/>
          <p:nvPr/>
        </p:nvSpPr>
        <p:spPr>
          <a:xfrm>
            <a:off x="7286644" y="5529943"/>
            <a:ext cx="1500198" cy="685139"/>
          </a:xfrm>
          <a:prstGeom prst="homePlate">
            <a:avLst/>
          </a:prstGeo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GB" dirty="0"/>
              <a:t>Skip</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p:cNvSpPr>
          <p:nvPr>
            <p:ph type="title" idx="4294967295"/>
          </p:nvPr>
        </p:nvSpPr>
        <p:spPr/>
        <p:txBody>
          <a:bodyPr/>
          <a:lstStyle/>
          <a:p>
            <a:endParaRPr lang="en-US" smtClean="0"/>
          </a:p>
        </p:txBody>
      </p:sp>
      <p:pic>
        <p:nvPicPr>
          <p:cNvPr id="155650" name="Picture 4" descr="IMG_2026"/>
          <p:cNvPicPr>
            <a:picLocks noChangeAspect="1" noChangeArrowheads="1"/>
          </p:cNvPicPr>
          <p:nvPr/>
        </p:nvPicPr>
        <p:blipFill>
          <a:blip r:embed="rId3">
            <a:lum bright="26000" contrast="18000"/>
          </a:blip>
          <a:srcRect/>
          <a:stretch>
            <a:fillRect/>
          </a:stretch>
        </p:blipFill>
        <p:spPr bwMode="auto">
          <a:xfrm>
            <a:off x="0" y="-1588"/>
            <a:ext cx="9144000" cy="6859588"/>
          </a:xfrm>
          <a:prstGeom prst="rect">
            <a:avLst/>
          </a:prstGeom>
          <a:noFill/>
          <a:ln w="9525">
            <a:noFill/>
            <a:miter lim="800000"/>
            <a:headEnd/>
            <a:tailEnd/>
          </a:ln>
        </p:spPr>
      </p:pic>
      <p:grpSp>
        <p:nvGrpSpPr>
          <p:cNvPr id="509968" name="Group 16"/>
          <p:cNvGrpSpPr>
            <a:grpSpLocks/>
          </p:cNvGrpSpPr>
          <p:nvPr/>
        </p:nvGrpSpPr>
        <p:grpSpPr bwMode="auto">
          <a:xfrm>
            <a:off x="1619250" y="404813"/>
            <a:ext cx="7345363" cy="6264275"/>
            <a:chOff x="1020" y="255"/>
            <a:chExt cx="4627" cy="3946"/>
          </a:xfrm>
        </p:grpSpPr>
        <p:sp>
          <p:nvSpPr>
            <p:cNvPr id="509957" name="Text Box 5"/>
            <p:cNvSpPr txBox="1">
              <a:spLocks noChangeArrowheads="1"/>
            </p:cNvSpPr>
            <p:nvPr/>
          </p:nvSpPr>
          <p:spPr bwMode="auto">
            <a:xfrm>
              <a:off x="1020" y="255"/>
              <a:ext cx="4627" cy="518"/>
            </a:xfrm>
            <a:prstGeom prst="rect">
              <a:avLst/>
            </a:prstGeom>
            <a:gradFill rotWithShape="1">
              <a:gsLst>
                <a:gs pos="0">
                  <a:schemeClr val="bg2">
                    <a:alpha val="75000"/>
                  </a:schemeClr>
                </a:gs>
                <a:gs pos="100000">
                  <a:schemeClr val="bg2">
                    <a:gamma/>
                    <a:shade val="46275"/>
                    <a:invGamma/>
                    <a:alpha val="75000"/>
                  </a:schemeClr>
                </a:gs>
              </a:gsLst>
              <a:lin ang="5400000" scaled="1"/>
            </a:gradFill>
            <a:ln w="9525">
              <a:noFill/>
              <a:miter lim="800000"/>
              <a:headEnd/>
              <a:tailEnd/>
            </a:ln>
            <a:effectLst/>
          </p:spPr>
          <p:txBody>
            <a:bodyPr>
              <a:spAutoFit/>
            </a:bodyPr>
            <a:lstStyle/>
            <a:p>
              <a:pPr>
                <a:defRPr/>
              </a:pPr>
              <a:r>
                <a:rPr lang="en-GB" sz="2400" b="1">
                  <a:solidFill>
                    <a:srgbClr val="FF0000"/>
                  </a:solidFill>
                </a:rPr>
                <a:t>You will have several IPSGA processes happening at the same time for different hazards</a:t>
              </a:r>
              <a:endParaRPr lang="en-US" sz="2400" b="1">
                <a:solidFill>
                  <a:srgbClr val="FF0000"/>
                </a:solidFill>
              </a:endParaRPr>
            </a:p>
          </p:txBody>
        </p:sp>
        <p:sp>
          <p:nvSpPr>
            <p:cNvPr id="155654" name="AutoShape 7"/>
            <p:cNvSpPr>
              <a:spLocks noChangeArrowheads="1"/>
            </p:cNvSpPr>
            <p:nvPr/>
          </p:nvSpPr>
          <p:spPr bwMode="auto">
            <a:xfrm>
              <a:off x="2880" y="3612"/>
              <a:ext cx="1089" cy="408"/>
            </a:xfrm>
            <a:prstGeom prst="wedgeRectCallout">
              <a:avLst>
                <a:gd name="adj1" fmla="val -140176"/>
                <a:gd name="adj2" fmla="val 73282"/>
              </a:avLst>
            </a:prstGeom>
            <a:solidFill>
              <a:schemeClr val="tx2"/>
            </a:solidFill>
            <a:ln w="9525">
              <a:solidFill>
                <a:schemeClr val="tx1"/>
              </a:solidFill>
              <a:miter lim="800000"/>
              <a:headEnd/>
              <a:tailEnd/>
            </a:ln>
          </p:spPr>
          <p:txBody>
            <a:bodyPr/>
            <a:lstStyle/>
            <a:p>
              <a:pPr algn="ctr"/>
              <a:r>
                <a:rPr lang="en-GB" sz="3200" b="1">
                  <a:solidFill>
                    <a:schemeClr val="hlink"/>
                  </a:solidFill>
                </a:rPr>
                <a:t>IPSGA</a:t>
              </a:r>
              <a:endParaRPr lang="en-US" sz="3200" b="1">
                <a:solidFill>
                  <a:schemeClr val="hlink"/>
                </a:solidFill>
              </a:endParaRPr>
            </a:p>
          </p:txBody>
        </p:sp>
        <p:sp>
          <p:nvSpPr>
            <p:cNvPr id="155655" name="AutoShape 8"/>
            <p:cNvSpPr>
              <a:spLocks noChangeArrowheads="1"/>
            </p:cNvSpPr>
            <p:nvPr/>
          </p:nvSpPr>
          <p:spPr bwMode="auto">
            <a:xfrm>
              <a:off x="3424" y="3022"/>
              <a:ext cx="1089" cy="408"/>
            </a:xfrm>
            <a:prstGeom prst="wedgeRectCallout">
              <a:avLst>
                <a:gd name="adj1" fmla="val -185815"/>
                <a:gd name="adj2" fmla="val -34315"/>
              </a:avLst>
            </a:prstGeom>
            <a:solidFill>
              <a:schemeClr val="tx2"/>
            </a:solidFill>
            <a:ln w="9525">
              <a:solidFill>
                <a:schemeClr val="tx1"/>
              </a:solidFill>
              <a:miter lim="800000"/>
              <a:headEnd/>
              <a:tailEnd/>
            </a:ln>
          </p:spPr>
          <p:txBody>
            <a:bodyPr/>
            <a:lstStyle/>
            <a:p>
              <a:pPr algn="ctr"/>
              <a:r>
                <a:rPr lang="en-GB" sz="3200" b="1">
                  <a:solidFill>
                    <a:schemeClr val="hlink"/>
                  </a:solidFill>
                </a:rPr>
                <a:t>IPSGA</a:t>
              </a:r>
              <a:endParaRPr lang="en-US" sz="3200" b="1">
                <a:solidFill>
                  <a:schemeClr val="hlink"/>
                </a:solidFill>
              </a:endParaRPr>
            </a:p>
          </p:txBody>
        </p:sp>
        <p:sp>
          <p:nvSpPr>
            <p:cNvPr id="155656" name="AutoShape 9"/>
            <p:cNvSpPr>
              <a:spLocks noChangeArrowheads="1"/>
            </p:cNvSpPr>
            <p:nvPr/>
          </p:nvSpPr>
          <p:spPr bwMode="auto">
            <a:xfrm>
              <a:off x="2608" y="1616"/>
              <a:ext cx="1089" cy="408"/>
            </a:xfrm>
            <a:prstGeom prst="wedgeRectCallout">
              <a:avLst>
                <a:gd name="adj1" fmla="val -99681"/>
                <a:gd name="adj2" fmla="val 193870"/>
              </a:avLst>
            </a:prstGeom>
            <a:solidFill>
              <a:schemeClr val="tx2"/>
            </a:solidFill>
            <a:ln w="9525">
              <a:solidFill>
                <a:schemeClr val="tx1"/>
              </a:solidFill>
              <a:miter lim="800000"/>
              <a:headEnd/>
              <a:tailEnd/>
            </a:ln>
          </p:spPr>
          <p:txBody>
            <a:bodyPr/>
            <a:lstStyle/>
            <a:p>
              <a:pPr algn="ctr"/>
              <a:r>
                <a:rPr lang="en-GB" sz="3200" b="1">
                  <a:solidFill>
                    <a:schemeClr val="hlink"/>
                  </a:solidFill>
                </a:rPr>
                <a:t>IPSGA</a:t>
              </a:r>
              <a:endParaRPr lang="en-US" sz="3200" b="1">
                <a:solidFill>
                  <a:schemeClr val="hlink"/>
                </a:solidFill>
              </a:endParaRPr>
            </a:p>
          </p:txBody>
        </p:sp>
        <p:sp>
          <p:nvSpPr>
            <p:cNvPr id="155657" name="AutoShape 10"/>
            <p:cNvSpPr>
              <a:spLocks noChangeArrowheads="1"/>
            </p:cNvSpPr>
            <p:nvPr/>
          </p:nvSpPr>
          <p:spPr bwMode="auto">
            <a:xfrm>
              <a:off x="3560" y="2160"/>
              <a:ext cx="1089" cy="408"/>
            </a:xfrm>
            <a:prstGeom prst="wedgeRectCallout">
              <a:avLst>
                <a:gd name="adj1" fmla="val -97750"/>
                <a:gd name="adj2" fmla="val 130884"/>
              </a:avLst>
            </a:prstGeom>
            <a:solidFill>
              <a:schemeClr val="tx2"/>
            </a:solidFill>
            <a:ln w="9525">
              <a:solidFill>
                <a:schemeClr val="tx1"/>
              </a:solidFill>
              <a:miter lim="800000"/>
              <a:headEnd/>
              <a:tailEnd/>
            </a:ln>
          </p:spPr>
          <p:txBody>
            <a:bodyPr/>
            <a:lstStyle/>
            <a:p>
              <a:pPr algn="ctr"/>
              <a:r>
                <a:rPr lang="en-GB" sz="3200" b="1">
                  <a:solidFill>
                    <a:schemeClr val="hlink"/>
                  </a:solidFill>
                </a:rPr>
                <a:t>IPSGA</a:t>
              </a:r>
              <a:endParaRPr lang="en-US" sz="3200" b="1">
                <a:solidFill>
                  <a:schemeClr val="hlink"/>
                </a:solidFill>
              </a:endParaRPr>
            </a:p>
          </p:txBody>
        </p:sp>
        <p:sp>
          <p:nvSpPr>
            <p:cNvPr id="155658" name="AutoShape 11"/>
            <p:cNvSpPr>
              <a:spLocks noChangeArrowheads="1"/>
            </p:cNvSpPr>
            <p:nvPr/>
          </p:nvSpPr>
          <p:spPr bwMode="auto">
            <a:xfrm>
              <a:off x="2734" y="1969"/>
              <a:ext cx="181" cy="272"/>
            </a:xfrm>
            <a:prstGeom prst="upArrow">
              <a:avLst>
                <a:gd name="adj1" fmla="val 50000"/>
                <a:gd name="adj2" fmla="val 37569"/>
              </a:avLst>
            </a:prstGeom>
            <a:solidFill>
              <a:schemeClr val="hlink"/>
            </a:solidFill>
            <a:ln w="9525">
              <a:solidFill>
                <a:schemeClr val="tx1"/>
              </a:solidFill>
              <a:miter lim="800000"/>
              <a:headEnd/>
              <a:tailEnd/>
            </a:ln>
          </p:spPr>
          <p:txBody>
            <a:bodyPr vert="eaVert" wrap="none" anchor="ctr"/>
            <a:lstStyle/>
            <a:p>
              <a:endParaRPr lang="en-US"/>
            </a:p>
          </p:txBody>
        </p:sp>
        <p:sp>
          <p:nvSpPr>
            <p:cNvPr id="155659" name="AutoShape 12"/>
            <p:cNvSpPr>
              <a:spLocks noChangeArrowheads="1"/>
            </p:cNvSpPr>
            <p:nvPr/>
          </p:nvSpPr>
          <p:spPr bwMode="auto">
            <a:xfrm>
              <a:off x="3651" y="2523"/>
              <a:ext cx="181" cy="272"/>
            </a:xfrm>
            <a:prstGeom prst="upArrow">
              <a:avLst>
                <a:gd name="adj1" fmla="val 50000"/>
                <a:gd name="adj2" fmla="val 37569"/>
              </a:avLst>
            </a:prstGeom>
            <a:solidFill>
              <a:schemeClr val="hlink"/>
            </a:solidFill>
            <a:ln w="9525">
              <a:solidFill>
                <a:schemeClr val="tx1"/>
              </a:solidFill>
              <a:miter lim="800000"/>
              <a:headEnd/>
              <a:tailEnd/>
            </a:ln>
          </p:spPr>
          <p:txBody>
            <a:bodyPr vert="eaVert" wrap="none" anchor="ctr"/>
            <a:lstStyle/>
            <a:p>
              <a:endParaRPr lang="en-US"/>
            </a:p>
          </p:txBody>
        </p:sp>
        <p:sp>
          <p:nvSpPr>
            <p:cNvPr id="155660" name="AutoShape 13"/>
            <p:cNvSpPr>
              <a:spLocks noChangeArrowheads="1"/>
            </p:cNvSpPr>
            <p:nvPr/>
          </p:nvSpPr>
          <p:spPr bwMode="auto">
            <a:xfrm>
              <a:off x="3878" y="3339"/>
              <a:ext cx="181" cy="272"/>
            </a:xfrm>
            <a:prstGeom prst="upArrow">
              <a:avLst>
                <a:gd name="adj1" fmla="val 50000"/>
                <a:gd name="adj2" fmla="val 37569"/>
              </a:avLst>
            </a:prstGeom>
            <a:solidFill>
              <a:schemeClr val="hlink"/>
            </a:solidFill>
            <a:ln w="9525">
              <a:solidFill>
                <a:schemeClr val="tx1"/>
              </a:solidFill>
              <a:miter lim="800000"/>
              <a:headEnd/>
              <a:tailEnd/>
            </a:ln>
          </p:spPr>
          <p:txBody>
            <a:bodyPr vert="eaVert" wrap="none" anchor="ctr"/>
            <a:lstStyle/>
            <a:p>
              <a:endParaRPr lang="en-US"/>
            </a:p>
          </p:txBody>
        </p:sp>
        <p:sp>
          <p:nvSpPr>
            <p:cNvPr id="155661" name="AutoShape 14"/>
            <p:cNvSpPr>
              <a:spLocks noChangeArrowheads="1"/>
            </p:cNvSpPr>
            <p:nvPr/>
          </p:nvSpPr>
          <p:spPr bwMode="auto">
            <a:xfrm>
              <a:off x="3606" y="3929"/>
              <a:ext cx="181" cy="272"/>
            </a:xfrm>
            <a:prstGeom prst="upArrow">
              <a:avLst>
                <a:gd name="adj1" fmla="val 50000"/>
                <a:gd name="adj2" fmla="val 37569"/>
              </a:avLst>
            </a:prstGeom>
            <a:solidFill>
              <a:schemeClr val="hlink"/>
            </a:solidFill>
            <a:ln w="9525">
              <a:solidFill>
                <a:schemeClr val="tx1"/>
              </a:solidFill>
              <a:miter lim="800000"/>
              <a:headEnd/>
              <a:tailEnd/>
            </a:ln>
          </p:spPr>
          <p:txBody>
            <a:bodyPr vert="eaVert" wrap="none" anchor="ctr"/>
            <a:lstStyle/>
            <a:p>
              <a:endParaRPr lang="en-US"/>
            </a:p>
          </p:txBody>
        </p:sp>
      </p:grpSp>
      <p:sp>
        <p:nvSpPr>
          <p:cNvPr id="509967" name="Text Box 15"/>
          <p:cNvSpPr txBox="1">
            <a:spLocks noChangeArrowheads="1"/>
          </p:cNvSpPr>
          <p:nvPr/>
        </p:nvSpPr>
        <p:spPr bwMode="auto">
          <a:xfrm>
            <a:off x="1595438" y="1512888"/>
            <a:ext cx="7345362" cy="1187450"/>
          </a:xfrm>
          <a:prstGeom prst="rect">
            <a:avLst/>
          </a:prstGeom>
          <a:gradFill rotWithShape="1">
            <a:gsLst>
              <a:gs pos="0">
                <a:schemeClr val="bg2">
                  <a:alpha val="75000"/>
                </a:schemeClr>
              </a:gs>
              <a:gs pos="100000">
                <a:schemeClr val="bg2">
                  <a:gamma/>
                  <a:shade val="46275"/>
                  <a:invGamma/>
                  <a:alpha val="75000"/>
                </a:schemeClr>
              </a:gs>
            </a:gsLst>
            <a:lin ang="5400000" scaled="1"/>
          </a:gradFill>
          <a:ln w="9525">
            <a:noFill/>
            <a:miter lim="800000"/>
            <a:headEnd/>
            <a:tailEnd/>
          </a:ln>
          <a:effectLst/>
        </p:spPr>
        <p:txBody>
          <a:bodyPr>
            <a:spAutoFit/>
          </a:bodyPr>
          <a:lstStyle/>
          <a:p>
            <a:pPr>
              <a:defRPr/>
            </a:pPr>
            <a:r>
              <a:rPr lang="en-GB" sz="2400" b="1">
                <a:solidFill>
                  <a:srgbClr val="FF0000"/>
                </a:solidFill>
              </a:rPr>
              <a:t>It is your coordination of these, and your anticipation of distant hazards, that leads to smoothness</a:t>
            </a:r>
            <a:endParaRPr lang="en-US" sz="24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9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09967"/>
                                        </p:tgtEl>
                                        <p:attrNameLst>
                                          <p:attrName>style.visibility</p:attrName>
                                        </p:attrNameLst>
                                      </p:cBhvr>
                                      <p:to>
                                        <p:strVal val="visible"/>
                                      </p:to>
                                    </p:set>
                                    <p:anim calcmode="lin" valueType="num">
                                      <p:cBhvr additive="base">
                                        <p:cTn id="11" dur="500" fill="hold"/>
                                        <p:tgtEl>
                                          <p:spTgt spid="509967"/>
                                        </p:tgtEl>
                                        <p:attrNameLst>
                                          <p:attrName>ppt_x</p:attrName>
                                        </p:attrNameLst>
                                      </p:cBhvr>
                                      <p:tavLst>
                                        <p:tav tm="0">
                                          <p:val>
                                            <p:strVal val="#ppt_x"/>
                                          </p:val>
                                        </p:tav>
                                        <p:tav tm="100000">
                                          <p:val>
                                            <p:strVal val="#ppt_x"/>
                                          </p:val>
                                        </p:tav>
                                      </p:tavLst>
                                    </p:anim>
                                    <p:anim calcmode="lin" valueType="num">
                                      <p:cBhvr additive="base">
                                        <p:cTn id="12" dur="500" fill="hold"/>
                                        <p:tgtEl>
                                          <p:spTgt spid="5099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Observers</a:t>
            </a:r>
            <a:endParaRPr lang="en-US" dirty="0"/>
          </a:p>
        </p:txBody>
      </p:sp>
      <p:sp>
        <p:nvSpPr>
          <p:cNvPr id="5" name="Content Placeholder 4"/>
          <p:cNvSpPr>
            <a:spLocks noGrp="1"/>
          </p:cNvSpPr>
          <p:nvPr>
            <p:ph idx="1"/>
          </p:nvPr>
        </p:nvSpPr>
        <p:spPr>
          <a:xfrm>
            <a:off x="304800" y="1600200"/>
            <a:ext cx="8692896" cy="4525963"/>
          </a:xfrm>
        </p:spPr>
        <p:txBody>
          <a:bodyPr/>
          <a:lstStyle/>
          <a:p>
            <a:r>
              <a:rPr lang="en-GB" dirty="0" smtClean="0">
                <a:latin typeface="Arial" pitchFamily="34" charset="0"/>
                <a:cs typeface="Arial" pitchFamily="34" charset="0"/>
              </a:rPr>
              <a:t>May appear to differ</a:t>
            </a:r>
          </a:p>
          <a:p>
            <a:pPr lvl="1"/>
            <a:r>
              <a:rPr lang="en-GB" dirty="0" smtClean="0">
                <a:latin typeface="Arial" pitchFamily="34" charset="0"/>
                <a:cs typeface="Arial" pitchFamily="34" charset="0"/>
              </a:rPr>
              <a:t>“</a:t>
            </a:r>
            <a:r>
              <a:rPr lang="en-GB" i="1" dirty="0" smtClean="0">
                <a:latin typeface="Arial" pitchFamily="34" charset="0"/>
                <a:cs typeface="Arial" pitchFamily="34" charset="0"/>
              </a:rPr>
              <a:t>always signal at a roundabout</a:t>
            </a:r>
            <a:r>
              <a:rPr lang="en-GB" dirty="0" smtClean="0">
                <a:latin typeface="Arial" pitchFamily="34" charset="0"/>
                <a:cs typeface="Arial" pitchFamily="34" charset="0"/>
              </a:rPr>
              <a:t>”</a:t>
            </a:r>
          </a:p>
          <a:p>
            <a:pPr lvl="1"/>
            <a:r>
              <a:rPr lang="en-GB" dirty="0" smtClean="0">
                <a:latin typeface="Arial" pitchFamily="34" charset="0"/>
                <a:cs typeface="Arial" pitchFamily="34" charset="0"/>
              </a:rPr>
              <a:t>Context again</a:t>
            </a:r>
          </a:p>
          <a:p>
            <a:pPr lvl="1"/>
            <a:r>
              <a:rPr lang="en-GB" dirty="0" smtClean="0">
                <a:latin typeface="Arial" pitchFamily="34" charset="0"/>
                <a:cs typeface="Arial" pitchFamily="34" charset="0"/>
              </a:rPr>
              <a:t>“</a:t>
            </a:r>
            <a:r>
              <a:rPr lang="en-GB" i="1" dirty="0" smtClean="0">
                <a:latin typeface="Arial" pitchFamily="34" charset="0"/>
                <a:cs typeface="Arial" pitchFamily="34" charset="0"/>
              </a:rPr>
              <a:t>signal at this roundabout because</a:t>
            </a:r>
            <a:r>
              <a:rPr lang="en-GB" dirty="0" smtClean="0">
                <a:latin typeface="Arial" pitchFamily="34" charset="0"/>
                <a:cs typeface="Arial" pitchFamily="34" charset="0"/>
              </a:rPr>
              <a:t>...”</a:t>
            </a:r>
          </a:p>
          <a:p>
            <a:r>
              <a:rPr lang="en-GB" dirty="0" smtClean="0">
                <a:latin typeface="Arial" pitchFamily="34" charset="0"/>
                <a:cs typeface="Arial" pitchFamily="34" charset="0"/>
              </a:rPr>
              <a:t>Not everything in Advanced Driving is defined</a:t>
            </a:r>
          </a:p>
          <a:p>
            <a:pPr lvl="1"/>
            <a:r>
              <a:rPr lang="en-GB" dirty="0" smtClean="0">
                <a:latin typeface="Arial" pitchFamily="34" charset="0"/>
                <a:cs typeface="Arial" pitchFamily="34" charset="0"/>
              </a:rPr>
              <a:t>Some things are a matter of opinion</a:t>
            </a:r>
          </a:p>
          <a:p>
            <a:pPr lvl="1"/>
            <a:r>
              <a:rPr lang="en-GB" dirty="0" err="1" smtClean="0">
                <a:latin typeface="Arial" pitchFamily="34" charset="0"/>
                <a:cs typeface="Arial" pitchFamily="34" charset="0"/>
              </a:rPr>
              <a:t>Eg</a:t>
            </a:r>
            <a:r>
              <a:rPr lang="en-GB" dirty="0" smtClean="0">
                <a:latin typeface="Arial" pitchFamily="34" charset="0"/>
                <a:cs typeface="Arial" pitchFamily="34" charset="0"/>
              </a:rPr>
              <a:t>. always push-pull vs. rotational steering</a:t>
            </a:r>
            <a:endParaRPr lang="en-US" dirty="0" smtClean="0">
              <a:latin typeface="Arial" pitchFamily="34" charset="0"/>
              <a:cs typeface="Arial" pitchFamily="34" charset="0"/>
            </a:endParaRPr>
          </a:p>
          <a:p>
            <a:r>
              <a:rPr lang="en-GB" dirty="0" smtClean="0">
                <a:latin typeface="Arial" pitchFamily="34" charset="0"/>
                <a:cs typeface="Arial" pitchFamily="34" charset="0"/>
              </a:rPr>
              <a:t>Ask/call/email the observer who said it!</a:t>
            </a:r>
          </a:p>
        </p:txBody>
      </p:sp>
      <p:sp>
        <p:nvSpPr>
          <p:cNvPr id="6" name="Rectangle 5"/>
          <p:cNvSpPr/>
          <p:nvPr/>
        </p:nvSpPr>
        <p:spPr>
          <a:xfrm>
            <a:off x="268224" y="5327904"/>
            <a:ext cx="8217408" cy="926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92" y="3736848"/>
            <a:ext cx="8808720" cy="1786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5280" y="2718816"/>
            <a:ext cx="8394192" cy="1786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3230880" y="3304032"/>
            <a:ext cx="4315968" cy="2828544"/>
          </a:xfrm>
          <a:prstGeom prst="wedgeRectCallout">
            <a:avLst>
              <a:gd name="adj1" fmla="val -72245"/>
              <a:gd name="adj2" fmla="val -23276"/>
            </a:avLst>
          </a:prstGeom>
          <a:solidFill>
            <a:srgbClr val="FFFF0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Arial" pitchFamily="34" charset="0"/>
                <a:cs typeface="Arial" pitchFamily="34" charset="0"/>
              </a:rPr>
              <a:t>And if there is a difference, embrace it: try both and see which suits you</a:t>
            </a:r>
            <a:r>
              <a:rPr lang="en-GB" dirty="0" smtClean="0"/>
              <a: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rtlCol="0">
            <a:normAutofit/>
          </a:bodyPr>
          <a:lstStyle/>
          <a:p>
            <a:pPr eaLnBrk="1" fontAlgn="auto" hangingPunct="1">
              <a:spcAft>
                <a:spcPts val="0"/>
              </a:spcAft>
              <a:defRPr/>
            </a:pPr>
            <a:r>
              <a:rPr lang="en-GB" smtClean="0"/>
              <a:t>The Scenario</a:t>
            </a:r>
            <a:endParaRPr lang="en-US" smtClean="0"/>
          </a:p>
        </p:txBody>
      </p:sp>
      <p:sp>
        <p:nvSpPr>
          <p:cNvPr id="157698" name="Rectangle 3"/>
          <p:cNvSpPr>
            <a:spLocks noGrp="1" noChangeArrowheads="1"/>
          </p:cNvSpPr>
          <p:nvPr>
            <p:ph idx="1"/>
          </p:nvPr>
        </p:nvSpPr>
        <p:spPr/>
        <p:txBody>
          <a:bodyPr/>
          <a:lstStyle/>
          <a:p>
            <a:pPr eaLnBrk="1" hangingPunct="1"/>
            <a:r>
              <a:rPr lang="en-GB" sz="2800" dirty="0" smtClean="0">
                <a:latin typeface="Arial" charset="0"/>
              </a:rPr>
              <a:t>It is late Spring</a:t>
            </a:r>
          </a:p>
          <a:p>
            <a:pPr eaLnBrk="1" hangingPunct="1"/>
            <a:r>
              <a:rPr lang="en-GB" sz="2800" dirty="0" smtClean="0">
                <a:latin typeface="Arial" charset="0"/>
              </a:rPr>
              <a:t>It is a dull but dry day</a:t>
            </a:r>
          </a:p>
          <a:p>
            <a:pPr eaLnBrk="1" hangingPunct="1"/>
            <a:r>
              <a:rPr lang="en-GB" sz="2800" dirty="0" smtClean="0">
                <a:latin typeface="Arial" charset="0"/>
              </a:rPr>
              <a:t>We are driving at 30mph in a 30mph zone</a:t>
            </a:r>
          </a:p>
          <a:p>
            <a:pPr eaLnBrk="1" hangingPunct="1"/>
            <a:r>
              <a:rPr lang="en-GB" sz="2800" dirty="0" smtClean="0">
                <a:latin typeface="Arial" charset="0"/>
              </a:rPr>
              <a:t>We are in a silver BMW</a:t>
            </a:r>
          </a:p>
          <a:p>
            <a:pPr eaLnBrk="1" hangingPunct="1"/>
            <a:r>
              <a:rPr lang="en-GB" sz="2800" dirty="0" smtClean="0">
                <a:latin typeface="Arial" charset="0"/>
              </a:rPr>
              <a:t>It is a Thursday at 1600hrs</a:t>
            </a:r>
          </a:p>
          <a:p>
            <a:pPr eaLnBrk="1" hangingPunct="1"/>
            <a:r>
              <a:rPr lang="en-GB" sz="2800" dirty="0" smtClean="0">
                <a:latin typeface="Arial" charset="0"/>
              </a:rPr>
              <a:t>There are no vehicles behind us</a:t>
            </a:r>
          </a:p>
          <a:p>
            <a:pPr eaLnBrk="1" hangingPunct="1"/>
            <a:r>
              <a:rPr lang="en-GB" sz="2800" dirty="0" smtClean="0">
                <a:latin typeface="Arial" charset="0"/>
              </a:rPr>
              <a:t>There are no bits of aircraft falling from the sky</a:t>
            </a:r>
            <a:endParaRPr lang="en-US" sz="2800" dirty="0" smtClean="0">
              <a:latin typeface="Arial" charset="0"/>
            </a:endParaRPr>
          </a:p>
        </p:txBody>
      </p:sp>
      <p:sp>
        <p:nvSpPr>
          <p:cNvPr id="151556" name="Text Box 4"/>
          <p:cNvSpPr txBox="1">
            <a:spLocks noChangeArrowheads="1"/>
          </p:cNvSpPr>
          <p:nvPr/>
        </p:nvSpPr>
        <p:spPr bwMode="auto">
          <a:xfrm>
            <a:off x="333375" y="5218113"/>
            <a:ext cx="8340725" cy="1311275"/>
          </a:xfrm>
          <a:prstGeom prst="rect">
            <a:avLst/>
          </a:prstGeom>
          <a:noFill/>
          <a:ln w="9525">
            <a:noFill/>
            <a:miter lim="800000"/>
            <a:headEnd/>
            <a:tailEnd/>
          </a:ln>
        </p:spPr>
        <p:txBody>
          <a:bodyPr>
            <a:spAutoFit/>
          </a:bodyPr>
          <a:lstStyle/>
          <a:p>
            <a:r>
              <a:rPr lang="en-GB" sz="2000" b="1">
                <a:solidFill>
                  <a:srgbClr val="CC0000"/>
                </a:solidFill>
              </a:rPr>
              <a:t>You may not know the relevance of all the information</a:t>
            </a:r>
          </a:p>
          <a:p>
            <a:endParaRPr lang="en-GB" sz="2000" b="1">
              <a:solidFill>
                <a:srgbClr val="CC0000"/>
              </a:solidFill>
            </a:endParaRPr>
          </a:p>
          <a:p>
            <a:r>
              <a:rPr lang="en-GB" sz="2000" b="1">
                <a:solidFill>
                  <a:srgbClr val="CC0000"/>
                </a:solidFill>
              </a:rPr>
              <a:t>If something is not causing you to change speed or direction then it is not relevant at the moment and does not need a commentary</a:t>
            </a:r>
            <a:endParaRPr lang="en-US" sz="2000" b="1">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556"/>
                                        </p:tgtEl>
                                        <p:attrNameLst>
                                          <p:attrName>style.visibility</p:attrName>
                                        </p:attrNameLst>
                                      </p:cBhvr>
                                      <p:to>
                                        <p:strVal val="visible"/>
                                      </p:to>
                                    </p:set>
                                    <p:anim calcmode="lin" valueType="num">
                                      <p:cBhvr additive="base">
                                        <p:cTn id="7" dur="500" fill="hold"/>
                                        <p:tgtEl>
                                          <p:spTgt spid="151556"/>
                                        </p:tgtEl>
                                        <p:attrNameLst>
                                          <p:attrName>ppt_x</p:attrName>
                                        </p:attrNameLst>
                                      </p:cBhvr>
                                      <p:tavLst>
                                        <p:tav tm="0">
                                          <p:val>
                                            <p:strVal val="#ppt_x"/>
                                          </p:val>
                                        </p:tav>
                                        <p:tav tm="100000">
                                          <p:val>
                                            <p:strVal val="#ppt_x"/>
                                          </p:val>
                                        </p:tav>
                                      </p:tavLst>
                                    </p:anim>
                                    <p:anim calcmode="lin" valueType="num">
                                      <p:cBhvr additive="base">
                                        <p:cTn id="8" dur="500" fill="hold"/>
                                        <p:tgtEl>
                                          <p:spTgt spid="151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4" descr="IMG_2026"/>
          <p:cNvPicPr>
            <a:picLocks noChangeAspect="1" noChangeArrowheads="1"/>
          </p:cNvPicPr>
          <p:nvPr/>
        </p:nvPicPr>
        <p:blipFill>
          <a:blip r:embed="rId3">
            <a:lum bright="26000" contrast="18000"/>
          </a:blip>
          <a:srcRect/>
          <a:stretch>
            <a:fillRect/>
          </a:stretch>
        </p:blipFill>
        <p:spPr bwMode="auto">
          <a:xfrm>
            <a:off x="0" y="-1588"/>
            <a:ext cx="9144000" cy="6859588"/>
          </a:xfrm>
          <a:prstGeom prst="rect">
            <a:avLst/>
          </a:prstGeom>
          <a:noFill/>
          <a:ln w="9525">
            <a:noFill/>
            <a:miter lim="800000"/>
            <a:headEnd/>
            <a:tailEnd/>
          </a:ln>
        </p:spPr>
      </p:pic>
      <p:sp>
        <p:nvSpPr>
          <p:cNvPr id="3077" name="Text Box 5"/>
          <p:cNvSpPr txBox="1">
            <a:spLocks noChangeArrowheads="1"/>
          </p:cNvSpPr>
          <p:nvPr/>
        </p:nvSpPr>
        <p:spPr bwMode="auto">
          <a:xfrm>
            <a:off x="142875" y="120650"/>
            <a:ext cx="8786813" cy="923925"/>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INFORMATION</a:t>
            </a:r>
            <a:endParaRPr lang="en-GB" sz="2000" b="1">
              <a:latin typeface="Cambria" pitchFamily="18" charset="0"/>
            </a:endParaRPr>
          </a:p>
          <a:p>
            <a:pPr algn="ctr">
              <a:spcBef>
                <a:spcPct val="50000"/>
              </a:spcBef>
            </a:pPr>
            <a:r>
              <a:rPr lang="en-GB" sz="2000" b="1">
                <a:latin typeface="Cambria" pitchFamily="18" charset="0"/>
              </a:rPr>
              <a:t>Information In </a:t>
            </a:r>
            <a:r>
              <a:rPr lang="en-GB" sz="2000" b="1">
                <a:latin typeface="Cambria" pitchFamily="18" charset="0"/>
                <a:sym typeface="Wingdings" pitchFamily="2" charset="2"/>
              </a:rPr>
              <a:t> </a:t>
            </a:r>
            <a:r>
              <a:rPr lang="en-GB" sz="2000" b="1">
                <a:latin typeface="Cambria" pitchFamily="18" charset="0"/>
              </a:rPr>
              <a:t>The Plan </a:t>
            </a:r>
            <a:r>
              <a:rPr lang="en-GB" sz="2000" b="1">
                <a:latin typeface="Cambria" pitchFamily="18" charset="0"/>
                <a:sym typeface="Wingdings" pitchFamily="2" charset="2"/>
              </a:rPr>
              <a:t> </a:t>
            </a:r>
            <a:r>
              <a:rPr lang="en-GB" sz="2000" b="1">
                <a:latin typeface="Cambria" pitchFamily="18" charset="0"/>
              </a:rPr>
              <a:t>Information Out</a:t>
            </a:r>
            <a:endParaRPr lang="en-US" sz="2000" b="1">
              <a:latin typeface="Cambria" pitchFamily="18" charset="0"/>
            </a:endParaRPr>
          </a:p>
        </p:txBody>
      </p:sp>
      <p:sp>
        <p:nvSpPr>
          <p:cNvPr id="3078" name="Text Box 6"/>
          <p:cNvSpPr txBox="1">
            <a:spLocks noChangeArrowheads="1"/>
          </p:cNvSpPr>
          <p:nvPr/>
        </p:nvSpPr>
        <p:spPr bwMode="auto">
          <a:xfrm>
            <a:off x="142875" y="120650"/>
            <a:ext cx="8786813" cy="2308225"/>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a:t>
            </a:r>
          </a:p>
          <a:p>
            <a:pPr algn="ctr">
              <a:spcBef>
                <a:spcPct val="50000"/>
              </a:spcBef>
              <a:buFont typeface="Wingdings" pitchFamily="2" charset="2"/>
              <a:buChar char="ü"/>
            </a:pPr>
            <a:r>
              <a:rPr lang="en-GB" sz="1600" b="1">
                <a:latin typeface="Cambria" pitchFamily="18" charset="0"/>
              </a:rPr>
              <a:t> Everything from the previous slide</a:t>
            </a:r>
          </a:p>
          <a:p>
            <a:pPr algn="ctr">
              <a:spcBef>
                <a:spcPct val="50000"/>
              </a:spcBef>
              <a:buFont typeface="Wingdings" pitchFamily="2" charset="2"/>
              <a:buChar char="ü"/>
            </a:pPr>
            <a:r>
              <a:rPr lang="en-GB" sz="1600" b="1">
                <a:latin typeface="Cambria" pitchFamily="18" charset="0"/>
              </a:rPr>
              <a:t> We are passing a bus stop</a:t>
            </a:r>
          </a:p>
          <a:p>
            <a:pPr algn="ctr">
              <a:spcBef>
                <a:spcPct val="50000"/>
              </a:spcBef>
              <a:buFont typeface="Wingdings" pitchFamily="2" charset="2"/>
              <a:buChar char="ü"/>
            </a:pPr>
            <a:r>
              <a:rPr lang="en-GB" sz="1600" b="1">
                <a:latin typeface="Cambria" pitchFamily="18" charset="0"/>
              </a:rPr>
              <a:t> There is a side road to the left</a:t>
            </a:r>
          </a:p>
          <a:p>
            <a:pPr algn="ctr">
              <a:spcBef>
                <a:spcPct val="50000"/>
              </a:spcBef>
              <a:buFont typeface="Wingdings" pitchFamily="2" charset="2"/>
              <a:buChar char="ü"/>
            </a:pPr>
            <a:r>
              <a:rPr lang="en-GB" sz="1600" b="1">
                <a:latin typeface="Cambria" pitchFamily="18" charset="0"/>
              </a:rPr>
              <a:t> We are approaching a mini-roundabout where we want to turn right</a:t>
            </a:r>
          </a:p>
          <a:p>
            <a:pPr algn="ctr">
              <a:spcBef>
                <a:spcPct val="50000"/>
              </a:spcBef>
              <a:buFont typeface="Wingdings" pitchFamily="2" charset="2"/>
              <a:buChar char="ü"/>
            </a:pPr>
            <a:r>
              <a:rPr lang="en-GB" sz="1600" b="1">
                <a:latin typeface="Cambria" pitchFamily="18" charset="0"/>
              </a:rPr>
              <a:t> Only parked or non-contending cars visible</a:t>
            </a:r>
            <a:endParaRPr lang="en-US" sz="1600" b="1">
              <a:latin typeface="Cambria" pitchFamily="18" charset="0"/>
            </a:endParaRPr>
          </a:p>
        </p:txBody>
      </p:sp>
      <p:sp>
        <p:nvSpPr>
          <p:cNvPr id="3079" name="Text Box 7"/>
          <p:cNvSpPr txBox="1">
            <a:spLocks noChangeArrowheads="1"/>
          </p:cNvSpPr>
          <p:nvPr/>
        </p:nvSpPr>
        <p:spPr bwMode="auto">
          <a:xfrm>
            <a:off x="142875" y="120650"/>
            <a:ext cx="8786813" cy="2308225"/>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Plan:</a:t>
            </a:r>
          </a:p>
          <a:p>
            <a:pPr algn="ctr">
              <a:spcBef>
                <a:spcPct val="50000"/>
              </a:spcBef>
              <a:buFont typeface="Wingdings" pitchFamily="2" charset="2"/>
              <a:buChar char="ü"/>
            </a:pPr>
            <a:r>
              <a:rPr lang="en-GB" sz="1600" b="1">
                <a:latin typeface="Cambria" pitchFamily="18" charset="0"/>
              </a:rPr>
              <a:t> 1600hrs, weekday, residential = school children – none visible but keep an eye out</a:t>
            </a:r>
          </a:p>
          <a:p>
            <a:pPr algn="ctr">
              <a:spcBef>
                <a:spcPct val="50000"/>
              </a:spcBef>
              <a:buFont typeface="Wingdings" pitchFamily="2" charset="2"/>
              <a:buChar char="ü"/>
            </a:pPr>
            <a:r>
              <a:rPr lang="en-GB" sz="1600" b="1">
                <a:latin typeface="Cambria" pitchFamily="18" charset="0"/>
              </a:rPr>
              <a:t> Dull – not a hazard</a:t>
            </a:r>
          </a:p>
          <a:p>
            <a:pPr algn="ctr">
              <a:spcBef>
                <a:spcPct val="50000"/>
              </a:spcBef>
              <a:buFont typeface="Wingdings" pitchFamily="2" charset="2"/>
              <a:buChar char="ü"/>
            </a:pPr>
            <a:r>
              <a:rPr lang="en-GB" sz="1600" b="1">
                <a:latin typeface="Cambria" pitchFamily="18" charset="0"/>
              </a:rPr>
              <a:t> Lots of visibility of the side road – not a hazard, but keep an eye on it</a:t>
            </a:r>
          </a:p>
          <a:p>
            <a:pPr algn="ctr">
              <a:spcBef>
                <a:spcPct val="50000"/>
              </a:spcBef>
              <a:buFont typeface="Wingdings" pitchFamily="2" charset="2"/>
              <a:buChar char="ü"/>
            </a:pPr>
            <a:r>
              <a:rPr lang="en-GB" sz="1600" b="1">
                <a:latin typeface="Cambria" pitchFamily="18" charset="0"/>
              </a:rPr>
              <a:t> It’s a mini-roundabout so it will be a tight fit in a BMW</a:t>
            </a:r>
          </a:p>
          <a:p>
            <a:pPr algn="ctr">
              <a:spcBef>
                <a:spcPct val="50000"/>
              </a:spcBef>
              <a:buFont typeface="Wingdings" pitchFamily="2" charset="2"/>
              <a:buChar char="ü"/>
            </a:pPr>
            <a:r>
              <a:rPr lang="en-GB" sz="1600" b="1">
                <a:latin typeface="Cambria" pitchFamily="18" charset="0"/>
              </a:rPr>
              <a:t> Probably 10mph</a:t>
            </a:r>
          </a:p>
        </p:txBody>
      </p:sp>
      <p:sp>
        <p:nvSpPr>
          <p:cNvPr id="3080" name="Text Box 8"/>
          <p:cNvSpPr txBox="1">
            <a:spLocks noChangeArrowheads="1"/>
          </p:cNvSpPr>
          <p:nvPr/>
        </p:nvSpPr>
        <p:spPr bwMode="auto">
          <a:xfrm>
            <a:off x="142875" y="120650"/>
            <a:ext cx="8786813" cy="830263"/>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Out:</a:t>
            </a:r>
          </a:p>
          <a:p>
            <a:pPr algn="ctr">
              <a:spcBef>
                <a:spcPct val="50000"/>
              </a:spcBef>
              <a:buFont typeface="Wingdings" pitchFamily="2" charset="2"/>
              <a:buChar char="ü"/>
            </a:pPr>
            <a:r>
              <a:rPr lang="en-GB" sz="1600" b="1">
                <a:latin typeface="Cambria" pitchFamily="18" charset="0"/>
              </a:rPr>
              <a:t> Nobody needs a signal  [horn, arm signals, hazard flashers, brake lights…] yet</a:t>
            </a:r>
            <a:endParaRPr lang="en-US" sz="1600" b="1">
              <a:latin typeface="Cambria" pitchFamily="18" charset="0"/>
            </a:endParaRPr>
          </a:p>
        </p:txBody>
      </p:sp>
      <p:sp>
        <p:nvSpPr>
          <p:cNvPr id="9" name="Text Box 5"/>
          <p:cNvSpPr txBox="1">
            <a:spLocks noChangeArrowheads="1"/>
          </p:cNvSpPr>
          <p:nvPr/>
        </p:nvSpPr>
        <p:spPr bwMode="auto">
          <a:xfrm>
            <a:off x="142875" y="120650"/>
            <a:ext cx="8786813" cy="1200150"/>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POSITION</a:t>
            </a:r>
          </a:p>
          <a:p>
            <a:pPr algn="ctr">
              <a:spcBef>
                <a:spcPct val="50000"/>
              </a:spcBef>
              <a:buFont typeface="Wingdings" pitchFamily="2" charset="2"/>
              <a:buChar char="ü"/>
            </a:pPr>
            <a:r>
              <a:rPr lang="en-GB" sz="1600" b="1">
                <a:latin typeface="Cambria" pitchFamily="18" charset="0"/>
              </a:rPr>
              <a:t> Keep away from the side road</a:t>
            </a:r>
          </a:p>
          <a:p>
            <a:pPr algn="ctr">
              <a:spcBef>
                <a:spcPct val="50000"/>
              </a:spcBef>
              <a:buFont typeface="Wingdings" pitchFamily="2" charset="2"/>
              <a:buChar char="ü"/>
            </a:pPr>
            <a:r>
              <a:rPr lang="en-GB" sz="1600" b="1">
                <a:latin typeface="Cambria" pitchFamily="18" charset="0"/>
              </a:rPr>
              <a:t> Approach on the left so we make a better attempt to go round</a:t>
            </a:r>
          </a:p>
        </p:txBody>
      </p:sp>
      <p:sp>
        <p:nvSpPr>
          <p:cNvPr id="10" name="Text Box 6"/>
          <p:cNvSpPr txBox="1">
            <a:spLocks noChangeArrowheads="1"/>
          </p:cNvSpPr>
          <p:nvPr/>
        </p:nvSpPr>
        <p:spPr bwMode="auto">
          <a:xfrm>
            <a:off x="142875" y="120650"/>
            <a:ext cx="8786813" cy="876300"/>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SPEED</a:t>
            </a:r>
            <a:endParaRPr lang="en-GB" sz="2000" b="1">
              <a:latin typeface="Cambria" pitchFamily="18" charset="0"/>
            </a:endParaRPr>
          </a:p>
          <a:p>
            <a:pPr algn="ctr">
              <a:spcBef>
                <a:spcPct val="50000"/>
              </a:spcBef>
              <a:buFont typeface="Wingdings" pitchFamily="2" charset="2"/>
              <a:buChar char="ü"/>
            </a:pPr>
            <a:r>
              <a:rPr lang="en-GB">
                <a:latin typeface="Cambria" pitchFamily="18" charset="0"/>
              </a:rPr>
              <a:t> </a:t>
            </a:r>
            <a:r>
              <a:rPr lang="en-GB" sz="1600" b="1">
                <a:latin typeface="Cambria" pitchFamily="18" charset="0"/>
              </a:rPr>
              <a:t>30mph</a:t>
            </a:r>
            <a:r>
              <a:rPr lang="en-GB">
                <a:latin typeface="Cambria" pitchFamily="18" charset="0"/>
              </a:rPr>
              <a:t> </a:t>
            </a:r>
            <a:r>
              <a:rPr lang="en-GB" sz="1600" b="1">
                <a:latin typeface="Cambria" pitchFamily="18" charset="0"/>
              </a:rPr>
              <a:t>down to 10mph</a:t>
            </a:r>
            <a:endParaRPr lang="en-US" sz="1600" b="1">
              <a:latin typeface="Cambria" pitchFamily="18" charset="0"/>
            </a:endParaRPr>
          </a:p>
        </p:txBody>
      </p:sp>
      <p:sp>
        <p:nvSpPr>
          <p:cNvPr id="11" name="Text Box 7"/>
          <p:cNvSpPr txBox="1">
            <a:spLocks noChangeArrowheads="1"/>
          </p:cNvSpPr>
          <p:nvPr/>
        </p:nvSpPr>
        <p:spPr bwMode="auto">
          <a:xfrm>
            <a:off x="142875" y="120650"/>
            <a:ext cx="8786813" cy="1076325"/>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GEAR</a:t>
            </a:r>
            <a:endParaRPr lang="en-GB" sz="2000" b="1">
              <a:latin typeface="Cambria" pitchFamily="18" charset="0"/>
            </a:endParaRPr>
          </a:p>
          <a:p>
            <a:pPr algn="ctr">
              <a:spcBef>
                <a:spcPct val="50000"/>
              </a:spcBef>
              <a:buFont typeface="Wingdings" pitchFamily="2" charset="2"/>
              <a:buChar char="ü"/>
            </a:pPr>
            <a:r>
              <a:rPr lang="en-GB" sz="1600" b="1">
                <a:latin typeface="Cambria" pitchFamily="18" charset="0"/>
              </a:rPr>
              <a:t> Stay in whatever we have now until end of braking, then 2nd </a:t>
            </a:r>
            <a:br>
              <a:rPr lang="en-GB" sz="1600" b="1">
                <a:latin typeface="Cambria" pitchFamily="18" charset="0"/>
              </a:rPr>
            </a:br>
            <a:r>
              <a:rPr lang="en-GB" sz="1600" b="1">
                <a:latin typeface="Cambria" pitchFamily="18" charset="0"/>
              </a:rPr>
              <a:t>(maybe need to </a:t>
            </a:r>
            <a:r>
              <a:rPr lang="en-GB" sz="1600" b="1" u="sng">
                <a:latin typeface="Cambria" pitchFamily="18" charset="0"/>
              </a:rPr>
              <a:t>de</a:t>
            </a:r>
            <a:r>
              <a:rPr lang="en-GB" sz="1600" b="1">
                <a:latin typeface="Cambria" pitchFamily="18" charset="0"/>
              </a:rPr>
              <a:t>press the </a:t>
            </a:r>
            <a:r>
              <a:rPr lang="en-GB" sz="1600" b="1" u="sng">
                <a:latin typeface="Cambria" pitchFamily="18" charset="0"/>
              </a:rPr>
              <a:t>clutch</a:t>
            </a:r>
            <a:r>
              <a:rPr lang="en-GB" sz="1600" b="1">
                <a:latin typeface="Cambria" pitchFamily="18" charset="0"/>
              </a:rPr>
              <a:t> ~ “Declutch”)</a:t>
            </a:r>
          </a:p>
        </p:txBody>
      </p:sp>
      <p:sp>
        <p:nvSpPr>
          <p:cNvPr id="12" name="Text Box 8"/>
          <p:cNvSpPr txBox="1">
            <a:spLocks noChangeArrowheads="1"/>
          </p:cNvSpPr>
          <p:nvPr/>
        </p:nvSpPr>
        <p:spPr bwMode="auto">
          <a:xfrm>
            <a:off x="142875" y="120650"/>
            <a:ext cx="8786813" cy="1938338"/>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ACCELERATION</a:t>
            </a:r>
          </a:p>
          <a:p>
            <a:pPr algn="ctr">
              <a:spcBef>
                <a:spcPct val="50000"/>
              </a:spcBef>
              <a:buFont typeface="Wingdings" pitchFamily="2" charset="2"/>
              <a:buChar char="ü"/>
            </a:pPr>
            <a:r>
              <a:rPr lang="en-GB" sz="1600" b="1">
                <a:latin typeface="Cambria" pitchFamily="18" charset="0"/>
              </a:rPr>
              <a:t> Decelerate</a:t>
            </a:r>
          </a:p>
          <a:p>
            <a:pPr algn="ctr">
              <a:spcBef>
                <a:spcPct val="50000"/>
              </a:spcBef>
              <a:buFont typeface="Wingdings" pitchFamily="2" charset="2"/>
              <a:buChar char="ü"/>
            </a:pPr>
            <a:r>
              <a:rPr lang="en-GB" sz="1600" b="1">
                <a:latin typeface="Cambria" pitchFamily="18" charset="0"/>
              </a:rPr>
              <a:t> Light brake</a:t>
            </a:r>
          </a:p>
          <a:p>
            <a:pPr algn="ctr">
              <a:spcBef>
                <a:spcPct val="50000"/>
              </a:spcBef>
              <a:buFont typeface="Wingdings" pitchFamily="2" charset="2"/>
              <a:buChar char="ü"/>
            </a:pPr>
            <a:r>
              <a:rPr lang="en-GB" sz="1600" b="1">
                <a:latin typeface="Cambria" pitchFamily="18" charset="0"/>
              </a:rPr>
              <a:t> Heavy brake</a:t>
            </a:r>
          </a:p>
          <a:p>
            <a:pPr algn="ctr">
              <a:spcBef>
                <a:spcPct val="50000"/>
              </a:spcBef>
              <a:buFont typeface="Wingdings" pitchFamily="2" charset="2"/>
              <a:buChar char="ü"/>
            </a:pPr>
            <a:r>
              <a:rPr lang="en-GB" sz="1600" b="1">
                <a:latin typeface="Cambria" pitchFamily="18" charset="0"/>
              </a:rPr>
              <a:t> Light brake – arrive going at 10mph</a:t>
            </a:r>
            <a:endParaRPr lang="en-US" sz="1600" b="1">
              <a:latin typeface="Cambr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subTnLst>
                                    <p:set>
                                      <p:cBhvr override="childStyle">
                                        <p:cTn dur="1" fill="hold" display="0" masterRel="nextClick" afterEffect="1"/>
                                        <p:tgtEl>
                                          <p:spTgt spid="307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subTnLst>
                                    <p:set>
                                      <p:cBhvr override="childStyle">
                                        <p:cTn dur="1" fill="hold" display="0" masterRel="nextClick" afterEffect="1"/>
                                        <p:tgtEl>
                                          <p:spTgt spid="307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9"/>
                                        </p:tgtEl>
                                        <p:attrNameLst>
                                          <p:attrName>style.visibility</p:attrName>
                                        </p:attrNameLst>
                                      </p:cBhvr>
                                      <p:to>
                                        <p:strVal val="visible"/>
                                      </p:to>
                                    </p:set>
                                  </p:childTnLst>
                                  <p:subTnLst>
                                    <p:set>
                                      <p:cBhvr override="childStyle">
                                        <p:cTn dur="1" fill="hold" display="0" masterRel="nextClick" afterEffect="1"/>
                                        <p:tgtEl>
                                          <p:spTgt spid="307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subTnLst>
                                    <p:set>
                                      <p:cBhvr override="childStyle">
                                        <p:cTn dur="1" fill="hold" display="0" masterRel="nextClick" afterEffect="1"/>
                                        <p:tgtEl>
                                          <p:spTgt spid="308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3078" grpId="0" animBg="1"/>
      <p:bldP spid="3079" grpId="0" animBg="1"/>
      <p:bldP spid="3080"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793" name="Picture 4" descr="IMG_2027"/>
          <p:cNvPicPr>
            <a:picLocks noChangeAspect="1" noChangeArrowheads="1"/>
          </p:cNvPicPr>
          <p:nvPr/>
        </p:nvPicPr>
        <p:blipFill>
          <a:blip r:embed="rId3">
            <a:lum bright="16000"/>
          </a:blip>
          <a:srcRect/>
          <a:stretch>
            <a:fillRect/>
          </a:stretch>
        </p:blipFill>
        <p:spPr bwMode="auto">
          <a:xfrm>
            <a:off x="-6350" y="-4763"/>
            <a:ext cx="9150350" cy="6862763"/>
          </a:xfrm>
          <a:prstGeom prst="rect">
            <a:avLst/>
          </a:prstGeom>
          <a:noFill/>
          <a:ln w="9525">
            <a:noFill/>
            <a:miter lim="800000"/>
            <a:headEnd/>
            <a:tailEnd/>
          </a:ln>
        </p:spPr>
      </p:pic>
      <p:sp>
        <p:nvSpPr>
          <p:cNvPr id="4102" name="Text Box 6"/>
          <p:cNvSpPr txBox="1">
            <a:spLocks noChangeArrowheads="1"/>
          </p:cNvSpPr>
          <p:nvPr/>
        </p:nvSpPr>
        <p:spPr bwMode="auto">
          <a:xfrm>
            <a:off x="142875" y="142875"/>
            <a:ext cx="8786813" cy="24320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a:t>
            </a:r>
          </a:p>
          <a:p>
            <a:pPr algn="ctr">
              <a:spcBef>
                <a:spcPct val="50000"/>
              </a:spcBef>
              <a:buFont typeface="Wingdings" pitchFamily="2" charset="2"/>
              <a:buChar char="ü"/>
            </a:pPr>
            <a:r>
              <a:rPr lang="en-GB" sz="2000">
                <a:latin typeface="Cambria" pitchFamily="18" charset="0"/>
              </a:rPr>
              <a:t> </a:t>
            </a:r>
            <a:r>
              <a:rPr lang="en-GB" sz="1600" b="1">
                <a:latin typeface="Cambria" pitchFamily="18" charset="0"/>
              </a:rPr>
              <a:t>No school children</a:t>
            </a:r>
          </a:p>
          <a:p>
            <a:pPr algn="ctr">
              <a:spcBef>
                <a:spcPct val="50000"/>
              </a:spcBef>
              <a:buFont typeface="Wingdings" pitchFamily="2" charset="2"/>
              <a:buChar char="ü"/>
            </a:pPr>
            <a:r>
              <a:rPr lang="en-GB" sz="1600" b="1">
                <a:latin typeface="Cambria" pitchFamily="18" charset="0"/>
              </a:rPr>
              <a:t> We are past the side road</a:t>
            </a:r>
          </a:p>
          <a:p>
            <a:pPr algn="ctr">
              <a:spcBef>
                <a:spcPct val="50000"/>
              </a:spcBef>
              <a:buFont typeface="Wingdings" pitchFamily="2" charset="2"/>
              <a:buChar char="ü"/>
            </a:pPr>
            <a:r>
              <a:rPr lang="en-GB" sz="1600" b="1">
                <a:latin typeface="Cambria" pitchFamily="18" charset="0"/>
              </a:rPr>
              <a:t> We are close to a mini-roundabout where we want to turn right</a:t>
            </a:r>
          </a:p>
          <a:p>
            <a:pPr algn="ctr">
              <a:spcBef>
                <a:spcPct val="50000"/>
              </a:spcBef>
              <a:buFont typeface="Wingdings" pitchFamily="2" charset="2"/>
              <a:buChar char="ü"/>
            </a:pPr>
            <a:r>
              <a:rPr lang="en-GB" sz="1600" b="1">
                <a:latin typeface="Cambria" pitchFamily="18" charset="0"/>
              </a:rPr>
              <a:t> No other relevant cars visible</a:t>
            </a:r>
          </a:p>
          <a:p>
            <a:pPr algn="ctr">
              <a:spcBef>
                <a:spcPct val="50000"/>
              </a:spcBef>
              <a:buFont typeface="Wingdings" pitchFamily="2" charset="2"/>
              <a:buChar char="ü"/>
            </a:pPr>
            <a:r>
              <a:rPr lang="en-GB" sz="1600" b="1">
                <a:latin typeface="Cambria" pitchFamily="18" charset="0"/>
              </a:rPr>
              <a:t> It is a tight roundabout with a nasty jutting kerb</a:t>
            </a:r>
            <a:endParaRPr lang="en-US" sz="2000" b="1">
              <a:latin typeface="Cambria" pitchFamily="18" charset="0"/>
            </a:endParaRPr>
          </a:p>
        </p:txBody>
      </p:sp>
      <p:sp>
        <p:nvSpPr>
          <p:cNvPr id="4103" name="Text Box 7"/>
          <p:cNvSpPr txBox="1">
            <a:spLocks noChangeArrowheads="1"/>
          </p:cNvSpPr>
          <p:nvPr/>
        </p:nvSpPr>
        <p:spPr bwMode="auto">
          <a:xfrm>
            <a:off x="142875" y="142875"/>
            <a:ext cx="8786813" cy="8318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Plan:</a:t>
            </a:r>
          </a:p>
          <a:p>
            <a:pPr algn="ctr">
              <a:spcBef>
                <a:spcPct val="50000"/>
              </a:spcBef>
              <a:buFont typeface="Wingdings" pitchFamily="2" charset="2"/>
              <a:buChar char="ü"/>
            </a:pPr>
            <a:r>
              <a:rPr lang="en-GB" sz="1600" b="1">
                <a:latin typeface="Cambria" pitchFamily="18" charset="0"/>
              </a:rPr>
              <a:t> Go round as best we can</a:t>
            </a:r>
          </a:p>
        </p:txBody>
      </p:sp>
      <p:sp>
        <p:nvSpPr>
          <p:cNvPr id="4104" name="Text Box 8"/>
          <p:cNvSpPr txBox="1">
            <a:spLocks noChangeArrowheads="1"/>
          </p:cNvSpPr>
          <p:nvPr/>
        </p:nvSpPr>
        <p:spPr bwMode="auto">
          <a:xfrm>
            <a:off x="142875" y="142875"/>
            <a:ext cx="8786813" cy="830263"/>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Out:</a:t>
            </a:r>
          </a:p>
          <a:p>
            <a:pPr algn="ctr">
              <a:spcBef>
                <a:spcPct val="50000"/>
              </a:spcBef>
              <a:buFont typeface="Wingdings" pitchFamily="2" charset="2"/>
              <a:buChar char="ü"/>
            </a:pPr>
            <a:r>
              <a:rPr lang="en-GB" sz="1600" b="1">
                <a:latin typeface="Cambria" pitchFamily="18" charset="0"/>
              </a:rPr>
              <a:t> Nobody needs a signal (yet)</a:t>
            </a:r>
            <a:endParaRPr lang="en-US" sz="1600" b="1">
              <a:latin typeface="Cambria" pitchFamily="18" charset="0"/>
            </a:endParaRPr>
          </a:p>
        </p:txBody>
      </p:sp>
      <p:sp>
        <p:nvSpPr>
          <p:cNvPr id="11" name="Text Box 5"/>
          <p:cNvSpPr txBox="1">
            <a:spLocks noChangeArrowheads="1"/>
          </p:cNvSpPr>
          <p:nvPr/>
        </p:nvSpPr>
        <p:spPr bwMode="auto">
          <a:xfrm>
            <a:off x="142875" y="142875"/>
            <a:ext cx="8786813" cy="923925"/>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INFORMATION</a:t>
            </a:r>
            <a:endParaRPr lang="en-GB" sz="2000" b="1">
              <a:latin typeface="Cambria" pitchFamily="18" charset="0"/>
            </a:endParaRPr>
          </a:p>
          <a:p>
            <a:pPr algn="ctr">
              <a:spcBef>
                <a:spcPct val="50000"/>
              </a:spcBef>
            </a:pPr>
            <a:r>
              <a:rPr lang="en-GB" sz="2000" b="1">
                <a:latin typeface="Cambria" pitchFamily="18" charset="0"/>
              </a:rPr>
              <a:t>Information In </a:t>
            </a:r>
            <a:r>
              <a:rPr lang="en-GB" sz="2000" b="1">
                <a:latin typeface="Cambria" pitchFamily="18" charset="0"/>
                <a:sym typeface="Wingdings" pitchFamily="2" charset="2"/>
              </a:rPr>
              <a:t> </a:t>
            </a:r>
            <a:r>
              <a:rPr lang="en-GB" sz="2000" b="1">
                <a:latin typeface="Cambria" pitchFamily="18" charset="0"/>
              </a:rPr>
              <a:t>The Plan </a:t>
            </a:r>
            <a:r>
              <a:rPr lang="en-GB" sz="2000" b="1">
                <a:latin typeface="Cambria" pitchFamily="18" charset="0"/>
                <a:sym typeface="Wingdings" pitchFamily="2" charset="2"/>
              </a:rPr>
              <a:t> </a:t>
            </a:r>
            <a:r>
              <a:rPr lang="en-GB" sz="2000" b="1">
                <a:latin typeface="Cambria" pitchFamily="18" charset="0"/>
              </a:rPr>
              <a:t>Information Out</a:t>
            </a:r>
            <a:endParaRPr lang="en-US" sz="2000" b="1">
              <a:latin typeface="Cambria" pitchFamily="18" charset="0"/>
            </a:endParaRPr>
          </a:p>
        </p:txBody>
      </p:sp>
      <p:sp>
        <p:nvSpPr>
          <p:cNvPr id="9" name="Text Box 8"/>
          <p:cNvSpPr txBox="1">
            <a:spLocks noChangeArrowheads="1"/>
          </p:cNvSpPr>
          <p:nvPr/>
        </p:nvSpPr>
        <p:spPr bwMode="auto">
          <a:xfrm>
            <a:off x="142875" y="142875"/>
            <a:ext cx="8786813" cy="12001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POSITION</a:t>
            </a:r>
          </a:p>
          <a:p>
            <a:pPr algn="ctr">
              <a:spcBef>
                <a:spcPct val="50000"/>
              </a:spcBef>
              <a:buFont typeface="Wingdings" pitchFamily="2" charset="2"/>
              <a:buChar char="ü"/>
            </a:pPr>
            <a:r>
              <a:rPr lang="en-GB" sz="1600" b="1">
                <a:latin typeface="Cambria" pitchFamily="18" charset="0"/>
              </a:rPr>
              <a:t> Miss the kerb</a:t>
            </a:r>
          </a:p>
          <a:p>
            <a:pPr algn="ctr">
              <a:spcBef>
                <a:spcPct val="50000"/>
              </a:spcBef>
              <a:buFont typeface="Wingdings" pitchFamily="2" charset="2"/>
              <a:buChar char="ü"/>
            </a:pPr>
            <a:r>
              <a:rPr lang="en-GB" sz="1600" b="1">
                <a:latin typeface="Cambria" pitchFamily="18" charset="0"/>
              </a:rPr>
              <a:t> Attempt to go round</a:t>
            </a:r>
          </a:p>
        </p:txBody>
      </p:sp>
      <p:sp>
        <p:nvSpPr>
          <p:cNvPr id="10" name="Text Box 9"/>
          <p:cNvSpPr txBox="1">
            <a:spLocks noChangeArrowheads="1"/>
          </p:cNvSpPr>
          <p:nvPr/>
        </p:nvSpPr>
        <p:spPr bwMode="auto">
          <a:xfrm>
            <a:off x="142875" y="142875"/>
            <a:ext cx="8786813" cy="8318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SPEED</a:t>
            </a:r>
          </a:p>
          <a:p>
            <a:pPr algn="ctr">
              <a:spcBef>
                <a:spcPct val="50000"/>
              </a:spcBef>
              <a:buFont typeface="Wingdings" pitchFamily="2" charset="2"/>
              <a:buChar char="ü"/>
            </a:pPr>
            <a:r>
              <a:rPr lang="en-GB" sz="1600" b="1">
                <a:latin typeface="Cambria" pitchFamily="18" charset="0"/>
              </a:rPr>
              <a:t> 13 down to 10</a:t>
            </a:r>
            <a:endParaRPr lang="en-US" sz="1600" b="1">
              <a:latin typeface="Cambria" pitchFamily="18" charset="0"/>
            </a:endParaRPr>
          </a:p>
        </p:txBody>
      </p:sp>
      <p:sp>
        <p:nvSpPr>
          <p:cNvPr id="12" name="Text Box 10"/>
          <p:cNvSpPr txBox="1">
            <a:spLocks noChangeArrowheads="1"/>
          </p:cNvSpPr>
          <p:nvPr/>
        </p:nvSpPr>
        <p:spPr bwMode="auto">
          <a:xfrm>
            <a:off x="142875" y="142875"/>
            <a:ext cx="8786813" cy="1077913"/>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GEAR</a:t>
            </a:r>
          </a:p>
          <a:p>
            <a:pPr algn="ctr">
              <a:spcBef>
                <a:spcPct val="50000"/>
              </a:spcBef>
              <a:buFont typeface="Wingdings" pitchFamily="2" charset="2"/>
              <a:buChar char="ü"/>
            </a:pPr>
            <a:r>
              <a:rPr lang="en-GB" sz="1600" b="1">
                <a:latin typeface="Cambria" pitchFamily="18" charset="0"/>
              </a:rPr>
              <a:t> Stay in whatever we have now until end of braking, then 2nd </a:t>
            </a:r>
            <a:br>
              <a:rPr lang="en-GB" sz="1600" b="1">
                <a:latin typeface="Cambria" pitchFamily="18" charset="0"/>
              </a:rPr>
            </a:br>
            <a:r>
              <a:rPr lang="en-GB" sz="1600" b="1">
                <a:latin typeface="Cambria" pitchFamily="18" charset="0"/>
              </a:rPr>
              <a:t>(maybe need to declutch)</a:t>
            </a:r>
          </a:p>
        </p:txBody>
      </p:sp>
      <p:sp>
        <p:nvSpPr>
          <p:cNvPr id="13" name="Text Box 11"/>
          <p:cNvSpPr txBox="1">
            <a:spLocks noChangeArrowheads="1"/>
          </p:cNvSpPr>
          <p:nvPr/>
        </p:nvSpPr>
        <p:spPr bwMode="auto">
          <a:xfrm>
            <a:off x="142875" y="142875"/>
            <a:ext cx="8786813" cy="830263"/>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ACCELERATION</a:t>
            </a:r>
          </a:p>
          <a:p>
            <a:pPr algn="ctr">
              <a:spcBef>
                <a:spcPct val="50000"/>
              </a:spcBef>
              <a:buFont typeface="Wingdings" pitchFamily="2" charset="2"/>
              <a:buChar char="ü"/>
            </a:pPr>
            <a:r>
              <a:rPr lang="en-GB" sz="1600" b="1">
                <a:latin typeface="Cambria" pitchFamily="18" charset="0"/>
              </a:rPr>
              <a:t> Light brake</a:t>
            </a:r>
            <a:endParaRPr lang="en-US" sz="1600" b="1">
              <a:latin typeface="Cambr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subTnLst>
                                    <p:set>
                                      <p:cBhvr override="childStyle">
                                        <p:cTn dur="1" fill="hold" display="0" masterRel="nextClick" afterEffect="1"/>
                                        <p:tgtEl>
                                          <p:spTgt spid="410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subTnLst>
                                    <p:set>
                                      <p:cBhvr override="childStyle">
                                        <p:cTn dur="1" fill="hold" display="0" masterRel="nextClick" afterEffect="1"/>
                                        <p:tgtEl>
                                          <p:spTgt spid="410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subTnLst>
                                    <p:set>
                                      <p:cBhvr override="childStyle">
                                        <p:cTn dur="1" fill="hold" display="0" masterRel="nextClick" afterEffect="1"/>
                                        <p:tgtEl>
                                          <p:spTgt spid="410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3" grpId="0" animBg="1"/>
      <p:bldP spid="4104" grpId="0" animBg="1"/>
      <p:bldP spid="11" grpId="0" animBg="1"/>
      <p:bldP spid="9" grpId="0" animBg="1"/>
      <p:bldP spid="10"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1" name="Picture 4" descr="IMG_2028"/>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sp>
        <p:nvSpPr>
          <p:cNvPr id="5125" name="Text Box 5"/>
          <p:cNvSpPr txBox="1">
            <a:spLocks noChangeArrowheads="1"/>
          </p:cNvSpPr>
          <p:nvPr/>
        </p:nvSpPr>
        <p:spPr bwMode="auto">
          <a:xfrm>
            <a:off x="142875" y="214313"/>
            <a:ext cx="8786813" cy="1938337"/>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a:t>
            </a:r>
            <a:r>
              <a:rPr lang="en-GB" sz="2000" b="1">
                <a:latin typeface="Cambria" pitchFamily="18" charset="0"/>
              </a:rPr>
              <a:t>:</a:t>
            </a:r>
          </a:p>
          <a:p>
            <a:pPr algn="ctr">
              <a:spcBef>
                <a:spcPct val="50000"/>
              </a:spcBef>
              <a:buFont typeface="Wingdings" pitchFamily="2" charset="2"/>
              <a:buChar char="ü"/>
            </a:pPr>
            <a:r>
              <a:rPr lang="en-GB" sz="1600" b="1">
                <a:latin typeface="Cambria" pitchFamily="18" charset="0"/>
              </a:rPr>
              <a:t> No school children</a:t>
            </a:r>
          </a:p>
          <a:p>
            <a:pPr algn="ctr">
              <a:spcBef>
                <a:spcPct val="50000"/>
              </a:spcBef>
              <a:buFont typeface="Wingdings" pitchFamily="2" charset="2"/>
              <a:buChar char="ü"/>
            </a:pPr>
            <a:r>
              <a:rPr lang="en-GB" sz="1600" b="1">
                <a:latin typeface="Cambria" pitchFamily="18" charset="0"/>
              </a:rPr>
              <a:t> We are at the mini-roundabout where we want to turn right</a:t>
            </a:r>
          </a:p>
          <a:p>
            <a:pPr algn="ctr">
              <a:spcBef>
                <a:spcPct val="50000"/>
              </a:spcBef>
              <a:buFont typeface="Wingdings" pitchFamily="2" charset="2"/>
              <a:buChar char="ü"/>
            </a:pPr>
            <a:r>
              <a:rPr lang="en-GB" sz="1600" b="1">
                <a:latin typeface="Cambria" pitchFamily="18" charset="0"/>
              </a:rPr>
              <a:t> Oncoming car – no contention</a:t>
            </a:r>
          </a:p>
          <a:p>
            <a:pPr algn="ctr">
              <a:spcBef>
                <a:spcPct val="50000"/>
              </a:spcBef>
              <a:buFont typeface="Wingdings" pitchFamily="2" charset="2"/>
              <a:buChar char="ü"/>
            </a:pPr>
            <a:r>
              <a:rPr lang="en-GB" sz="1600" b="1">
                <a:latin typeface="Cambria" pitchFamily="18" charset="0"/>
              </a:rPr>
              <a:t> It is a tight roundabout with a nasty jutting kerb</a:t>
            </a:r>
            <a:endParaRPr lang="en-US" sz="1600" b="1">
              <a:latin typeface="Cambria" pitchFamily="18" charset="0"/>
            </a:endParaRPr>
          </a:p>
        </p:txBody>
      </p:sp>
      <p:sp>
        <p:nvSpPr>
          <p:cNvPr id="5126" name="Text Box 6"/>
          <p:cNvSpPr txBox="1">
            <a:spLocks noChangeArrowheads="1"/>
          </p:cNvSpPr>
          <p:nvPr/>
        </p:nvSpPr>
        <p:spPr bwMode="auto">
          <a:xfrm>
            <a:off x="142875" y="214313"/>
            <a:ext cx="8786813" cy="831850"/>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Plan</a:t>
            </a:r>
            <a:r>
              <a:rPr lang="en-GB" sz="2000" b="1">
                <a:latin typeface="Cambria" pitchFamily="18" charset="0"/>
              </a:rPr>
              <a:t>:</a:t>
            </a:r>
          </a:p>
          <a:p>
            <a:pPr algn="ctr">
              <a:spcBef>
                <a:spcPct val="50000"/>
              </a:spcBef>
              <a:buFont typeface="Wingdings" pitchFamily="2" charset="2"/>
              <a:buChar char="ü"/>
            </a:pPr>
            <a:r>
              <a:rPr lang="en-GB" sz="1600" b="1">
                <a:latin typeface="Cambria" pitchFamily="18" charset="0"/>
              </a:rPr>
              <a:t> Go round as best we can</a:t>
            </a:r>
          </a:p>
        </p:txBody>
      </p:sp>
      <p:sp>
        <p:nvSpPr>
          <p:cNvPr id="5127" name="Text Box 7"/>
          <p:cNvSpPr txBox="1">
            <a:spLocks noChangeArrowheads="1"/>
          </p:cNvSpPr>
          <p:nvPr/>
        </p:nvSpPr>
        <p:spPr bwMode="auto">
          <a:xfrm>
            <a:off x="142875" y="214313"/>
            <a:ext cx="8786813" cy="830262"/>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Out</a:t>
            </a:r>
            <a:r>
              <a:rPr lang="en-GB" sz="2000" b="1">
                <a:latin typeface="Cambria" pitchFamily="18" charset="0"/>
              </a:rPr>
              <a:t>:</a:t>
            </a:r>
          </a:p>
          <a:p>
            <a:pPr algn="ctr">
              <a:spcBef>
                <a:spcPct val="50000"/>
              </a:spcBef>
              <a:buFont typeface="Wingdings" pitchFamily="2" charset="2"/>
              <a:buChar char="ü"/>
            </a:pPr>
            <a:r>
              <a:rPr lang="en-GB" sz="1600" b="1">
                <a:latin typeface="Cambria" pitchFamily="18" charset="0"/>
              </a:rPr>
              <a:t> Signal NOW</a:t>
            </a:r>
            <a:endParaRPr lang="en-US" sz="1600" b="1">
              <a:latin typeface="Cambria" pitchFamily="18" charset="0"/>
            </a:endParaRPr>
          </a:p>
        </p:txBody>
      </p:sp>
      <p:sp>
        <p:nvSpPr>
          <p:cNvPr id="12" name="Text Box 5"/>
          <p:cNvSpPr txBox="1">
            <a:spLocks noChangeArrowheads="1"/>
          </p:cNvSpPr>
          <p:nvPr/>
        </p:nvSpPr>
        <p:spPr bwMode="auto">
          <a:xfrm>
            <a:off x="142875" y="214313"/>
            <a:ext cx="8786813" cy="923925"/>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INFORMATION</a:t>
            </a:r>
            <a:endParaRPr lang="en-GB" sz="2000" b="1">
              <a:latin typeface="Cambria" pitchFamily="18" charset="0"/>
            </a:endParaRPr>
          </a:p>
          <a:p>
            <a:pPr algn="ctr">
              <a:spcBef>
                <a:spcPct val="50000"/>
              </a:spcBef>
            </a:pPr>
            <a:r>
              <a:rPr lang="en-GB" sz="2000" b="1">
                <a:latin typeface="Cambria" pitchFamily="18" charset="0"/>
              </a:rPr>
              <a:t>Information In </a:t>
            </a:r>
            <a:r>
              <a:rPr lang="en-GB" sz="2000" b="1">
                <a:latin typeface="Cambria" pitchFamily="18" charset="0"/>
                <a:sym typeface="Wingdings" pitchFamily="2" charset="2"/>
              </a:rPr>
              <a:t> </a:t>
            </a:r>
            <a:r>
              <a:rPr lang="en-GB" sz="2000" b="1">
                <a:latin typeface="Cambria" pitchFamily="18" charset="0"/>
              </a:rPr>
              <a:t>The Plan </a:t>
            </a:r>
            <a:r>
              <a:rPr lang="en-GB" sz="2000" b="1">
                <a:latin typeface="Cambria" pitchFamily="18" charset="0"/>
                <a:sym typeface="Wingdings" pitchFamily="2" charset="2"/>
              </a:rPr>
              <a:t> </a:t>
            </a:r>
            <a:r>
              <a:rPr lang="en-GB" sz="2000" b="1">
                <a:latin typeface="Cambria" pitchFamily="18" charset="0"/>
              </a:rPr>
              <a:t>Information Out</a:t>
            </a:r>
            <a:endParaRPr lang="en-US" sz="2000" b="1">
              <a:latin typeface="Cambria" pitchFamily="18" charset="0"/>
            </a:endParaRPr>
          </a:p>
        </p:txBody>
      </p:sp>
      <p:sp>
        <p:nvSpPr>
          <p:cNvPr id="10" name="Text Box 8"/>
          <p:cNvSpPr txBox="1">
            <a:spLocks noChangeArrowheads="1"/>
          </p:cNvSpPr>
          <p:nvPr/>
        </p:nvSpPr>
        <p:spPr bwMode="auto">
          <a:xfrm>
            <a:off x="142875" y="214313"/>
            <a:ext cx="8786813" cy="1200150"/>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POSITION</a:t>
            </a:r>
          </a:p>
          <a:p>
            <a:pPr algn="ctr">
              <a:spcBef>
                <a:spcPct val="50000"/>
              </a:spcBef>
              <a:buFont typeface="Wingdings" pitchFamily="2" charset="2"/>
              <a:buChar char="ü"/>
            </a:pPr>
            <a:r>
              <a:rPr lang="en-GB" sz="1600" b="1">
                <a:latin typeface="Cambria" pitchFamily="18" charset="0"/>
              </a:rPr>
              <a:t> Miss the kerb</a:t>
            </a:r>
          </a:p>
          <a:p>
            <a:pPr algn="ctr">
              <a:spcBef>
                <a:spcPct val="50000"/>
              </a:spcBef>
              <a:buFont typeface="Wingdings" pitchFamily="2" charset="2"/>
              <a:buChar char="ü"/>
            </a:pPr>
            <a:r>
              <a:rPr lang="en-GB" sz="1600" b="1">
                <a:latin typeface="Cambria" pitchFamily="18" charset="0"/>
              </a:rPr>
              <a:t> Attempt to go round</a:t>
            </a:r>
          </a:p>
        </p:txBody>
      </p:sp>
      <p:sp>
        <p:nvSpPr>
          <p:cNvPr id="11" name="Text Box 9"/>
          <p:cNvSpPr txBox="1">
            <a:spLocks noChangeArrowheads="1"/>
          </p:cNvSpPr>
          <p:nvPr/>
        </p:nvSpPr>
        <p:spPr bwMode="auto">
          <a:xfrm>
            <a:off x="142875" y="214313"/>
            <a:ext cx="8786813" cy="831850"/>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SPEED</a:t>
            </a:r>
          </a:p>
          <a:p>
            <a:pPr algn="ctr">
              <a:spcBef>
                <a:spcPct val="50000"/>
              </a:spcBef>
              <a:buFont typeface="Wingdings" pitchFamily="2" charset="2"/>
              <a:buChar char="ü"/>
            </a:pPr>
            <a:r>
              <a:rPr lang="en-GB" sz="1600" b="1">
                <a:latin typeface="Cambria" pitchFamily="18" charset="0"/>
              </a:rPr>
              <a:t> 10mph</a:t>
            </a:r>
            <a:endParaRPr lang="en-US" sz="1600" b="1">
              <a:latin typeface="Cambria" pitchFamily="18" charset="0"/>
            </a:endParaRPr>
          </a:p>
        </p:txBody>
      </p:sp>
      <p:sp>
        <p:nvSpPr>
          <p:cNvPr id="13" name="Text Box 10"/>
          <p:cNvSpPr txBox="1">
            <a:spLocks noChangeArrowheads="1"/>
          </p:cNvSpPr>
          <p:nvPr/>
        </p:nvSpPr>
        <p:spPr bwMode="auto">
          <a:xfrm>
            <a:off x="142875" y="214313"/>
            <a:ext cx="8786813" cy="831850"/>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GEAR</a:t>
            </a:r>
          </a:p>
          <a:p>
            <a:pPr algn="ctr">
              <a:spcBef>
                <a:spcPct val="50000"/>
              </a:spcBef>
              <a:buFont typeface="Wingdings" pitchFamily="2" charset="2"/>
              <a:buChar char="ü"/>
            </a:pPr>
            <a:r>
              <a:rPr lang="en-GB" sz="1600" b="1">
                <a:latin typeface="Cambria" pitchFamily="18" charset="0"/>
              </a:rPr>
              <a:t> Change to 2nd NOW</a:t>
            </a:r>
          </a:p>
        </p:txBody>
      </p:sp>
      <p:sp>
        <p:nvSpPr>
          <p:cNvPr id="14" name="Text Box 11"/>
          <p:cNvSpPr txBox="1">
            <a:spLocks noChangeArrowheads="1"/>
          </p:cNvSpPr>
          <p:nvPr/>
        </p:nvSpPr>
        <p:spPr bwMode="auto">
          <a:xfrm>
            <a:off x="142875" y="214313"/>
            <a:ext cx="8786813" cy="1200150"/>
          </a:xfrm>
          <a:prstGeom prst="rect">
            <a:avLst/>
          </a:prstGeom>
          <a:solidFill>
            <a:srgbClr val="FFFFCC">
              <a:alpha val="50195"/>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ACCELERATION</a:t>
            </a:r>
          </a:p>
          <a:p>
            <a:pPr algn="ctr">
              <a:spcBef>
                <a:spcPct val="50000"/>
              </a:spcBef>
              <a:buFont typeface="Wingdings" pitchFamily="2" charset="2"/>
              <a:buChar char="ü"/>
            </a:pPr>
            <a:r>
              <a:rPr lang="en-GB" sz="1600" b="1">
                <a:latin typeface="Cambria" pitchFamily="18" charset="0"/>
              </a:rPr>
              <a:t> Finished braking</a:t>
            </a:r>
          </a:p>
          <a:p>
            <a:pPr algn="ctr">
              <a:spcBef>
                <a:spcPct val="50000"/>
              </a:spcBef>
              <a:buFont typeface="Wingdings" pitchFamily="2" charset="2"/>
              <a:buChar char="ü"/>
            </a:pPr>
            <a:r>
              <a:rPr lang="en-GB" sz="1600" b="1">
                <a:latin typeface="Cambria" pitchFamily="18" charset="0"/>
              </a:rPr>
              <a:t> Gentle power to balance car</a:t>
            </a:r>
            <a:endParaRPr lang="en-US" sz="1600" b="1">
              <a:latin typeface="Cambr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subTnLst>
                                    <p:set>
                                      <p:cBhvr override="childStyle">
                                        <p:cTn dur="1" fill="hold" display="0" masterRel="nextClick" afterEffect="1"/>
                                        <p:tgtEl>
                                          <p:spTgt spid="512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7"/>
                                        </p:tgtEl>
                                        <p:attrNameLst>
                                          <p:attrName>style.visibility</p:attrName>
                                        </p:attrNameLst>
                                      </p:cBhvr>
                                      <p:to>
                                        <p:strVal val="visible"/>
                                      </p:to>
                                    </p:set>
                                  </p:childTnLst>
                                  <p:subTnLst>
                                    <p:set>
                                      <p:cBhvr override="childStyle">
                                        <p:cTn dur="1" fill="hold" display="0" masterRel="nextClick" afterEffect="1"/>
                                        <p:tgtEl>
                                          <p:spTgt spid="512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6" grpId="0" animBg="1"/>
      <p:bldP spid="5127" grpId="0" animBg="1"/>
      <p:bldP spid="12" grpId="0" animBg="1"/>
      <p:bldP spid="10" grpId="0" animBg="1"/>
      <p:bldP spid="11"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5889" name="Picture 4" descr="IMG_2029"/>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
        <p:nvSpPr>
          <p:cNvPr id="6149" name="Text Box 5"/>
          <p:cNvSpPr txBox="1">
            <a:spLocks noChangeArrowheads="1"/>
          </p:cNvSpPr>
          <p:nvPr/>
        </p:nvSpPr>
        <p:spPr bwMode="auto">
          <a:xfrm>
            <a:off x="142875" y="123825"/>
            <a:ext cx="8786813" cy="1947863"/>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a:t>
            </a:r>
          </a:p>
          <a:p>
            <a:pPr algn="ctr">
              <a:spcBef>
                <a:spcPct val="50000"/>
              </a:spcBef>
              <a:buFont typeface="Wingdings" pitchFamily="2" charset="2"/>
              <a:buChar char="ü"/>
            </a:pPr>
            <a:r>
              <a:rPr lang="en-GB" sz="1600" b="1">
                <a:latin typeface="Cambria" pitchFamily="18" charset="0"/>
              </a:rPr>
              <a:t> No school children</a:t>
            </a:r>
          </a:p>
          <a:p>
            <a:pPr algn="ctr">
              <a:spcBef>
                <a:spcPct val="50000"/>
              </a:spcBef>
              <a:buFont typeface="Wingdings" pitchFamily="2" charset="2"/>
              <a:buChar char="ü"/>
            </a:pPr>
            <a:r>
              <a:rPr lang="en-GB" sz="1600" b="1">
                <a:latin typeface="Cambria" pitchFamily="18" charset="0"/>
              </a:rPr>
              <a:t> We are looking right from the mini-roundabout where we are going</a:t>
            </a:r>
          </a:p>
          <a:p>
            <a:pPr algn="ctr">
              <a:spcBef>
                <a:spcPct val="50000"/>
              </a:spcBef>
              <a:buFont typeface="Wingdings" pitchFamily="2" charset="2"/>
              <a:buChar char="ü"/>
            </a:pPr>
            <a:r>
              <a:rPr lang="en-GB" sz="1600" b="1">
                <a:latin typeface="Cambria" pitchFamily="18" charset="0"/>
              </a:rPr>
              <a:t> Oncoming car – no contention</a:t>
            </a:r>
          </a:p>
          <a:p>
            <a:pPr algn="ctr">
              <a:spcBef>
                <a:spcPct val="50000"/>
              </a:spcBef>
              <a:buFont typeface="Wingdings" pitchFamily="2" charset="2"/>
              <a:buChar char="ü"/>
            </a:pPr>
            <a:r>
              <a:rPr lang="en-GB" sz="1600" b="1">
                <a:latin typeface="Cambria" pitchFamily="18" charset="0"/>
              </a:rPr>
              <a:t> Entrance to the right</a:t>
            </a:r>
            <a:endParaRPr lang="en-US" sz="1600" b="1">
              <a:latin typeface="Cambria" pitchFamily="18" charset="0"/>
            </a:endParaRPr>
          </a:p>
        </p:txBody>
      </p:sp>
      <p:sp>
        <p:nvSpPr>
          <p:cNvPr id="6150" name="Text Box 6"/>
          <p:cNvSpPr txBox="1">
            <a:spLocks noChangeArrowheads="1"/>
          </p:cNvSpPr>
          <p:nvPr/>
        </p:nvSpPr>
        <p:spPr bwMode="auto">
          <a:xfrm>
            <a:off x="142875" y="123825"/>
            <a:ext cx="8786813" cy="1616075"/>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Plan:</a:t>
            </a:r>
          </a:p>
          <a:p>
            <a:pPr algn="ctr">
              <a:spcBef>
                <a:spcPct val="50000"/>
              </a:spcBef>
              <a:buFont typeface="Wingdings" pitchFamily="2" charset="2"/>
              <a:buChar char="ü"/>
            </a:pPr>
            <a:r>
              <a:rPr lang="en-GB" sz="1600" b="1">
                <a:latin typeface="Cambria" pitchFamily="18" charset="0"/>
              </a:rPr>
              <a:t> Continue round</a:t>
            </a:r>
          </a:p>
          <a:p>
            <a:pPr algn="ctr">
              <a:spcBef>
                <a:spcPct val="50000"/>
              </a:spcBef>
              <a:buFont typeface="Wingdings" pitchFamily="2" charset="2"/>
              <a:buChar char="ü"/>
            </a:pPr>
            <a:r>
              <a:rPr lang="en-GB" sz="1600" b="1">
                <a:latin typeface="Cambria" pitchFamily="18" charset="0"/>
              </a:rPr>
              <a:t> Watch the side road</a:t>
            </a:r>
          </a:p>
          <a:p>
            <a:pPr algn="ctr">
              <a:spcBef>
                <a:spcPct val="50000"/>
              </a:spcBef>
              <a:buFont typeface="Wingdings" pitchFamily="2" charset="2"/>
              <a:buChar char="ü"/>
            </a:pPr>
            <a:r>
              <a:rPr lang="en-GB" sz="1600" b="1">
                <a:latin typeface="Cambria" pitchFamily="18" charset="0"/>
              </a:rPr>
              <a:t> Accelerate</a:t>
            </a:r>
          </a:p>
        </p:txBody>
      </p:sp>
      <p:sp>
        <p:nvSpPr>
          <p:cNvPr id="6151" name="Text Box 7"/>
          <p:cNvSpPr txBox="1">
            <a:spLocks noChangeArrowheads="1"/>
          </p:cNvSpPr>
          <p:nvPr/>
        </p:nvSpPr>
        <p:spPr bwMode="auto">
          <a:xfrm>
            <a:off x="142875" y="123825"/>
            <a:ext cx="8786813" cy="1077913"/>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Out:</a:t>
            </a:r>
          </a:p>
          <a:p>
            <a:pPr algn="ctr">
              <a:spcBef>
                <a:spcPct val="50000"/>
              </a:spcBef>
              <a:buFont typeface="Wingdings" pitchFamily="2" charset="2"/>
              <a:buChar char="ü"/>
            </a:pPr>
            <a:r>
              <a:rPr lang="en-GB" sz="1600" b="1">
                <a:latin typeface="Cambria" pitchFamily="18" charset="0"/>
              </a:rPr>
              <a:t> Stop signalling (he has seen it now, and the new guy does not need it)</a:t>
            </a:r>
            <a:endParaRPr lang="en-US" sz="1600" b="1">
              <a:latin typeface="Cambria" pitchFamily="18" charset="0"/>
            </a:endParaRPr>
          </a:p>
        </p:txBody>
      </p:sp>
      <p:sp>
        <p:nvSpPr>
          <p:cNvPr id="10" name="Text Box 5"/>
          <p:cNvSpPr txBox="1">
            <a:spLocks noChangeArrowheads="1"/>
          </p:cNvSpPr>
          <p:nvPr/>
        </p:nvSpPr>
        <p:spPr bwMode="auto">
          <a:xfrm>
            <a:off x="142875" y="123825"/>
            <a:ext cx="8786813" cy="923925"/>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INFORMATION</a:t>
            </a:r>
            <a:endParaRPr lang="en-GB" sz="2000" b="1">
              <a:latin typeface="Cambria" pitchFamily="18" charset="0"/>
            </a:endParaRPr>
          </a:p>
          <a:p>
            <a:pPr algn="ctr">
              <a:spcBef>
                <a:spcPct val="50000"/>
              </a:spcBef>
            </a:pPr>
            <a:r>
              <a:rPr lang="en-GB" sz="2000" b="1">
                <a:latin typeface="Cambria" pitchFamily="18" charset="0"/>
              </a:rPr>
              <a:t>Information In </a:t>
            </a:r>
            <a:r>
              <a:rPr lang="en-GB" sz="2000" b="1">
                <a:latin typeface="Cambria" pitchFamily="18" charset="0"/>
                <a:sym typeface="Wingdings" pitchFamily="2" charset="2"/>
              </a:rPr>
              <a:t> </a:t>
            </a:r>
            <a:r>
              <a:rPr lang="en-GB" sz="2000" b="1">
                <a:latin typeface="Cambria" pitchFamily="18" charset="0"/>
              </a:rPr>
              <a:t>The Plan </a:t>
            </a:r>
            <a:r>
              <a:rPr lang="en-GB" sz="2000" b="1">
                <a:latin typeface="Cambria" pitchFamily="18" charset="0"/>
                <a:sym typeface="Wingdings" pitchFamily="2" charset="2"/>
              </a:rPr>
              <a:t> </a:t>
            </a:r>
            <a:r>
              <a:rPr lang="en-GB" sz="2000" b="1">
                <a:latin typeface="Cambria" pitchFamily="18" charset="0"/>
              </a:rPr>
              <a:t>Information Out</a:t>
            </a:r>
            <a:endParaRPr lang="en-US" sz="2000" b="1">
              <a:latin typeface="Cambria" pitchFamily="18" charset="0"/>
            </a:endParaRPr>
          </a:p>
        </p:txBody>
      </p:sp>
      <p:sp>
        <p:nvSpPr>
          <p:cNvPr id="9" name="Text Box 8"/>
          <p:cNvSpPr txBox="1">
            <a:spLocks noChangeArrowheads="1"/>
          </p:cNvSpPr>
          <p:nvPr/>
        </p:nvSpPr>
        <p:spPr bwMode="auto">
          <a:xfrm>
            <a:off x="142875" y="123825"/>
            <a:ext cx="8786813" cy="12001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POSITION</a:t>
            </a:r>
          </a:p>
          <a:p>
            <a:pPr algn="ctr">
              <a:spcBef>
                <a:spcPct val="50000"/>
              </a:spcBef>
              <a:buFont typeface="Wingdings" pitchFamily="2" charset="2"/>
              <a:buChar char="ü"/>
            </a:pPr>
            <a:r>
              <a:rPr lang="en-GB" sz="1600" b="1">
                <a:latin typeface="Cambria" pitchFamily="18" charset="0"/>
              </a:rPr>
              <a:t> Try to miss the (very small) spot</a:t>
            </a:r>
          </a:p>
          <a:p>
            <a:pPr algn="ctr">
              <a:spcBef>
                <a:spcPct val="50000"/>
              </a:spcBef>
              <a:buFont typeface="Wingdings" pitchFamily="2" charset="2"/>
              <a:buChar char="ü"/>
            </a:pPr>
            <a:r>
              <a:rPr lang="en-GB" sz="1600" b="1">
                <a:latin typeface="Cambria" pitchFamily="18" charset="0"/>
              </a:rPr>
              <a:t> Return to standard road position</a:t>
            </a:r>
          </a:p>
        </p:txBody>
      </p:sp>
      <p:sp>
        <p:nvSpPr>
          <p:cNvPr id="11" name="Text Box 9"/>
          <p:cNvSpPr txBox="1">
            <a:spLocks noChangeArrowheads="1"/>
          </p:cNvSpPr>
          <p:nvPr/>
        </p:nvSpPr>
        <p:spPr bwMode="auto">
          <a:xfrm>
            <a:off x="142875" y="123825"/>
            <a:ext cx="8786813" cy="8318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SPEED</a:t>
            </a:r>
          </a:p>
          <a:p>
            <a:pPr algn="ctr">
              <a:spcBef>
                <a:spcPct val="50000"/>
              </a:spcBef>
              <a:buFont typeface="Wingdings" pitchFamily="2" charset="2"/>
              <a:buChar char="ü"/>
            </a:pPr>
            <a:r>
              <a:rPr lang="en-GB" sz="1600" b="1">
                <a:latin typeface="Cambria" pitchFamily="18" charset="0"/>
              </a:rPr>
              <a:t> 10mph up to 30mph</a:t>
            </a:r>
            <a:endParaRPr lang="en-US" sz="1600" b="1">
              <a:latin typeface="Cambria" pitchFamily="18" charset="0"/>
            </a:endParaRPr>
          </a:p>
        </p:txBody>
      </p:sp>
      <p:sp>
        <p:nvSpPr>
          <p:cNvPr id="12" name="Text Box 10"/>
          <p:cNvSpPr txBox="1">
            <a:spLocks noChangeArrowheads="1"/>
          </p:cNvSpPr>
          <p:nvPr/>
        </p:nvSpPr>
        <p:spPr bwMode="auto">
          <a:xfrm>
            <a:off x="142875" y="123825"/>
            <a:ext cx="8786813" cy="8318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GEAR</a:t>
            </a:r>
          </a:p>
          <a:p>
            <a:pPr algn="ctr">
              <a:spcBef>
                <a:spcPct val="50000"/>
              </a:spcBef>
              <a:buFont typeface="Wingdings" pitchFamily="2" charset="2"/>
              <a:buChar char="ü"/>
            </a:pPr>
            <a:r>
              <a:rPr lang="en-GB" sz="1600" b="1">
                <a:latin typeface="Cambria" pitchFamily="18" charset="0"/>
              </a:rPr>
              <a:t> Change up when possible</a:t>
            </a:r>
          </a:p>
        </p:txBody>
      </p:sp>
      <p:sp>
        <p:nvSpPr>
          <p:cNvPr id="13" name="Text Box 11"/>
          <p:cNvSpPr txBox="1">
            <a:spLocks noChangeArrowheads="1"/>
          </p:cNvSpPr>
          <p:nvPr/>
        </p:nvSpPr>
        <p:spPr bwMode="auto">
          <a:xfrm>
            <a:off x="142875" y="123825"/>
            <a:ext cx="8786813" cy="12001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ACCELERATION</a:t>
            </a:r>
          </a:p>
          <a:p>
            <a:pPr algn="ctr">
              <a:spcBef>
                <a:spcPct val="50000"/>
              </a:spcBef>
              <a:buFont typeface="Wingdings" pitchFamily="2" charset="2"/>
              <a:buChar char="ü"/>
            </a:pPr>
            <a:r>
              <a:rPr lang="en-GB" sz="1600" b="1">
                <a:latin typeface="Cambria" pitchFamily="18" charset="0"/>
              </a:rPr>
              <a:t> Gentle power to apex</a:t>
            </a:r>
          </a:p>
          <a:p>
            <a:pPr algn="ctr">
              <a:spcBef>
                <a:spcPct val="50000"/>
              </a:spcBef>
              <a:buFont typeface="Wingdings" pitchFamily="2" charset="2"/>
              <a:buChar char="ü"/>
            </a:pPr>
            <a:r>
              <a:rPr lang="en-GB" sz="1600" b="1">
                <a:latin typeface="Cambria" pitchFamily="18" charset="0"/>
              </a:rPr>
              <a:t> Then accelerate</a:t>
            </a:r>
            <a:endParaRPr lang="en-US" sz="1600" b="1">
              <a:latin typeface="Cambr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subTnLst>
                                    <p:set>
                                      <p:cBhvr override="childStyle">
                                        <p:cTn dur="1" fill="hold" display="0" masterRel="nextClick" afterEffect="1"/>
                                        <p:tgtEl>
                                          <p:spTgt spid="614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subTnLst>
                                    <p:set>
                                      <p:cBhvr override="childStyle">
                                        <p:cTn dur="1" fill="hold" display="0" masterRel="nextClick" afterEffect="1"/>
                                        <p:tgtEl>
                                          <p:spTgt spid="615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1"/>
                                        </p:tgtEl>
                                        <p:attrNameLst>
                                          <p:attrName>style.visibility</p:attrName>
                                        </p:attrNameLst>
                                      </p:cBhvr>
                                      <p:to>
                                        <p:strVal val="visible"/>
                                      </p:to>
                                    </p:set>
                                  </p:childTnLst>
                                  <p:subTnLst>
                                    <p:set>
                                      <p:cBhvr override="childStyle">
                                        <p:cTn dur="1" fill="hold" display="0" masterRel="nextClick" afterEffect="1"/>
                                        <p:tgtEl>
                                          <p:spTgt spid="615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50" grpId="0" animBg="1"/>
      <p:bldP spid="6151" grpId="0" animBg="1"/>
      <p:bldP spid="10" grpId="0" animBg="1"/>
      <p:bldP spid="9"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7" name="Picture 4" descr="IMG_203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173" name="Text Box 5"/>
          <p:cNvSpPr txBox="1">
            <a:spLocks noChangeArrowheads="1"/>
          </p:cNvSpPr>
          <p:nvPr/>
        </p:nvSpPr>
        <p:spPr bwMode="auto">
          <a:xfrm>
            <a:off x="142875" y="98425"/>
            <a:ext cx="8786813" cy="1570038"/>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a:t>
            </a:r>
          </a:p>
          <a:p>
            <a:pPr algn="ctr">
              <a:spcBef>
                <a:spcPct val="50000"/>
              </a:spcBef>
              <a:buFont typeface="Wingdings" pitchFamily="2" charset="2"/>
              <a:buChar char="ü"/>
            </a:pPr>
            <a:r>
              <a:rPr lang="en-GB" sz="1600" b="1">
                <a:latin typeface="Cambria" pitchFamily="18" charset="0"/>
              </a:rPr>
              <a:t> No school children</a:t>
            </a:r>
          </a:p>
          <a:p>
            <a:pPr algn="ctr">
              <a:spcBef>
                <a:spcPct val="50000"/>
              </a:spcBef>
              <a:buFont typeface="Wingdings" pitchFamily="2" charset="2"/>
              <a:buChar char="ü"/>
            </a:pPr>
            <a:r>
              <a:rPr lang="en-GB" sz="1600" b="1">
                <a:latin typeface="Cambria" pitchFamily="18" charset="0"/>
              </a:rPr>
              <a:t> Entrance to the right has excellent visibility – no hazard</a:t>
            </a:r>
          </a:p>
          <a:p>
            <a:pPr algn="ctr">
              <a:spcBef>
                <a:spcPct val="50000"/>
              </a:spcBef>
              <a:buFont typeface="Wingdings" pitchFamily="2" charset="2"/>
              <a:buChar char="ü"/>
            </a:pPr>
            <a:r>
              <a:rPr lang="en-GB" sz="1600" b="1">
                <a:latin typeface="Cambria" pitchFamily="18" charset="0"/>
              </a:rPr>
              <a:t> We have got a bend coming up</a:t>
            </a:r>
            <a:endParaRPr lang="en-US" sz="2400" b="1">
              <a:latin typeface="Cambria" pitchFamily="18" charset="0"/>
            </a:endParaRPr>
          </a:p>
        </p:txBody>
      </p:sp>
      <p:sp>
        <p:nvSpPr>
          <p:cNvPr id="7174" name="Text Box 6"/>
          <p:cNvSpPr txBox="1">
            <a:spLocks noChangeArrowheads="1"/>
          </p:cNvSpPr>
          <p:nvPr/>
        </p:nvSpPr>
        <p:spPr bwMode="auto">
          <a:xfrm>
            <a:off x="142875" y="98425"/>
            <a:ext cx="8786813" cy="1616075"/>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Plan:</a:t>
            </a:r>
          </a:p>
          <a:p>
            <a:pPr algn="ctr">
              <a:spcBef>
                <a:spcPct val="50000"/>
              </a:spcBef>
              <a:buFont typeface="Wingdings" pitchFamily="2" charset="2"/>
              <a:buChar char="ü"/>
            </a:pPr>
            <a:r>
              <a:rPr lang="en-GB" sz="1600" b="1">
                <a:latin typeface="Cambria" pitchFamily="18" charset="0"/>
              </a:rPr>
              <a:t> Continue... No changes yet</a:t>
            </a:r>
          </a:p>
          <a:p>
            <a:pPr algn="ctr">
              <a:spcBef>
                <a:spcPct val="50000"/>
              </a:spcBef>
              <a:buFont typeface="Wingdings" pitchFamily="2" charset="2"/>
              <a:buChar char="ü"/>
            </a:pPr>
            <a:r>
              <a:rPr lang="en-GB" sz="1600" b="1">
                <a:latin typeface="Cambria" pitchFamily="18" charset="0"/>
              </a:rPr>
              <a:t> Prepare for the bend</a:t>
            </a:r>
          </a:p>
          <a:p>
            <a:pPr algn="ctr">
              <a:spcBef>
                <a:spcPct val="50000"/>
              </a:spcBef>
              <a:buFont typeface="Wingdings" pitchFamily="2" charset="2"/>
              <a:buChar char="ü"/>
            </a:pPr>
            <a:r>
              <a:rPr lang="en-GB" sz="1600" b="1">
                <a:latin typeface="Cambria" pitchFamily="18" charset="0"/>
              </a:rPr>
              <a:t> Looks like a 25mph</a:t>
            </a:r>
          </a:p>
        </p:txBody>
      </p:sp>
      <p:sp>
        <p:nvSpPr>
          <p:cNvPr id="7175" name="Text Box 7"/>
          <p:cNvSpPr txBox="1">
            <a:spLocks noChangeArrowheads="1"/>
          </p:cNvSpPr>
          <p:nvPr/>
        </p:nvSpPr>
        <p:spPr bwMode="auto">
          <a:xfrm>
            <a:off x="142875" y="98425"/>
            <a:ext cx="8786813" cy="830263"/>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Out:</a:t>
            </a:r>
          </a:p>
          <a:p>
            <a:pPr algn="ctr">
              <a:spcBef>
                <a:spcPct val="50000"/>
              </a:spcBef>
              <a:buFont typeface="Wingdings" pitchFamily="2" charset="2"/>
              <a:buChar char="ü"/>
            </a:pPr>
            <a:r>
              <a:rPr lang="en-GB" sz="1600" b="1">
                <a:latin typeface="Cambria" pitchFamily="18" charset="0"/>
              </a:rPr>
              <a:t> None</a:t>
            </a:r>
            <a:endParaRPr lang="en-US" sz="1600" b="1">
              <a:latin typeface="Cambria" pitchFamily="18" charset="0"/>
            </a:endParaRPr>
          </a:p>
        </p:txBody>
      </p:sp>
      <p:sp>
        <p:nvSpPr>
          <p:cNvPr id="10" name="Text Box 5"/>
          <p:cNvSpPr txBox="1">
            <a:spLocks noChangeArrowheads="1"/>
          </p:cNvSpPr>
          <p:nvPr/>
        </p:nvSpPr>
        <p:spPr bwMode="auto">
          <a:xfrm>
            <a:off x="142875" y="98425"/>
            <a:ext cx="8786813" cy="923925"/>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INFORMATION</a:t>
            </a:r>
            <a:endParaRPr lang="en-GB" sz="2000" b="1">
              <a:latin typeface="Cambria" pitchFamily="18" charset="0"/>
            </a:endParaRPr>
          </a:p>
          <a:p>
            <a:pPr algn="ctr">
              <a:spcBef>
                <a:spcPct val="50000"/>
              </a:spcBef>
            </a:pPr>
            <a:r>
              <a:rPr lang="en-GB" sz="2000" b="1">
                <a:latin typeface="Cambria" pitchFamily="18" charset="0"/>
              </a:rPr>
              <a:t>Information In </a:t>
            </a:r>
            <a:r>
              <a:rPr lang="en-GB" sz="2000" b="1">
                <a:latin typeface="Cambria" pitchFamily="18" charset="0"/>
                <a:sym typeface="Wingdings" pitchFamily="2" charset="2"/>
              </a:rPr>
              <a:t> </a:t>
            </a:r>
            <a:r>
              <a:rPr lang="en-GB" sz="2000" b="1">
                <a:latin typeface="Cambria" pitchFamily="18" charset="0"/>
              </a:rPr>
              <a:t>The Plan </a:t>
            </a:r>
            <a:r>
              <a:rPr lang="en-GB" sz="2000" b="1">
                <a:latin typeface="Cambria" pitchFamily="18" charset="0"/>
                <a:sym typeface="Wingdings" pitchFamily="2" charset="2"/>
              </a:rPr>
              <a:t> </a:t>
            </a:r>
            <a:r>
              <a:rPr lang="en-GB" sz="2000" b="1">
                <a:latin typeface="Cambria" pitchFamily="18" charset="0"/>
              </a:rPr>
              <a:t>Information Out</a:t>
            </a:r>
            <a:endParaRPr lang="en-US" sz="2000" b="1">
              <a:latin typeface="Cambria" pitchFamily="18" charset="0"/>
            </a:endParaRPr>
          </a:p>
        </p:txBody>
      </p:sp>
      <p:sp>
        <p:nvSpPr>
          <p:cNvPr id="9" name="Text Box 8"/>
          <p:cNvSpPr txBox="1">
            <a:spLocks noChangeArrowheads="1"/>
          </p:cNvSpPr>
          <p:nvPr/>
        </p:nvSpPr>
        <p:spPr bwMode="auto">
          <a:xfrm>
            <a:off x="142875" y="98425"/>
            <a:ext cx="8786813" cy="1200150"/>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POSITION</a:t>
            </a:r>
          </a:p>
          <a:p>
            <a:pPr algn="ctr">
              <a:spcBef>
                <a:spcPct val="50000"/>
              </a:spcBef>
              <a:buFont typeface="Wingdings" pitchFamily="2" charset="2"/>
              <a:buChar char="ü"/>
            </a:pPr>
            <a:r>
              <a:rPr lang="en-GB" sz="1600" b="1">
                <a:latin typeface="Cambria" pitchFamily="18" charset="0"/>
              </a:rPr>
              <a:t> Standard road position</a:t>
            </a:r>
          </a:p>
          <a:p>
            <a:pPr algn="ctr">
              <a:spcBef>
                <a:spcPct val="50000"/>
              </a:spcBef>
              <a:buFont typeface="Wingdings" pitchFamily="2" charset="2"/>
              <a:buChar char="ü"/>
            </a:pPr>
            <a:r>
              <a:rPr lang="en-GB" sz="1600" b="1">
                <a:latin typeface="Cambria" pitchFamily="18" charset="0"/>
              </a:rPr>
              <a:t> Then move to right for visibility round bend</a:t>
            </a:r>
          </a:p>
        </p:txBody>
      </p:sp>
      <p:sp>
        <p:nvSpPr>
          <p:cNvPr id="11" name="Text Box 9"/>
          <p:cNvSpPr txBox="1">
            <a:spLocks noChangeArrowheads="1"/>
          </p:cNvSpPr>
          <p:nvPr/>
        </p:nvSpPr>
        <p:spPr bwMode="auto">
          <a:xfrm>
            <a:off x="142875" y="98425"/>
            <a:ext cx="8786813" cy="1201738"/>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SPEED</a:t>
            </a:r>
          </a:p>
          <a:p>
            <a:pPr algn="ctr">
              <a:spcBef>
                <a:spcPct val="50000"/>
              </a:spcBef>
              <a:buFont typeface="Wingdings" pitchFamily="2" charset="2"/>
              <a:buChar char="ü"/>
            </a:pPr>
            <a:r>
              <a:rPr lang="en-GB" sz="1600" b="1">
                <a:latin typeface="Cambria" pitchFamily="18" charset="0"/>
              </a:rPr>
              <a:t> Still going up to 30mph</a:t>
            </a:r>
          </a:p>
          <a:p>
            <a:pPr algn="ctr">
              <a:spcBef>
                <a:spcPct val="50000"/>
              </a:spcBef>
              <a:buFont typeface="Wingdings" pitchFamily="2" charset="2"/>
              <a:buChar char="ü"/>
            </a:pPr>
            <a:r>
              <a:rPr lang="en-GB" sz="1600" b="1">
                <a:latin typeface="Cambria" pitchFamily="18" charset="0"/>
              </a:rPr>
              <a:t> Then down to 25mph?</a:t>
            </a:r>
            <a:endParaRPr lang="en-US" sz="1600" b="1">
              <a:latin typeface="Cambria" pitchFamily="18" charset="0"/>
            </a:endParaRPr>
          </a:p>
        </p:txBody>
      </p:sp>
      <p:sp>
        <p:nvSpPr>
          <p:cNvPr id="12" name="Text Box 10"/>
          <p:cNvSpPr txBox="1">
            <a:spLocks noChangeArrowheads="1"/>
          </p:cNvSpPr>
          <p:nvPr/>
        </p:nvSpPr>
        <p:spPr bwMode="auto">
          <a:xfrm>
            <a:off x="142875" y="98425"/>
            <a:ext cx="8786813" cy="1570038"/>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GEAR</a:t>
            </a:r>
          </a:p>
          <a:p>
            <a:pPr algn="ctr">
              <a:spcBef>
                <a:spcPct val="50000"/>
              </a:spcBef>
              <a:buFont typeface="Wingdings" pitchFamily="2" charset="2"/>
              <a:buChar char="ü"/>
            </a:pPr>
            <a:r>
              <a:rPr lang="en-GB" sz="1600" b="1">
                <a:latin typeface="Cambria" pitchFamily="18" charset="0"/>
              </a:rPr>
              <a:t> Corner needs 3rd </a:t>
            </a:r>
          </a:p>
          <a:p>
            <a:pPr algn="ctr">
              <a:spcBef>
                <a:spcPct val="50000"/>
              </a:spcBef>
              <a:buFont typeface="Wingdings" pitchFamily="2" charset="2"/>
              <a:buChar char="ü"/>
            </a:pPr>
            <a:r>
              <a:rPr lang="en-GB" sz="1600" b="1">
                <a:latin typeface="Cambria" pitchFamily="18" charset="0"/>
              </a:rPr>
              <a:t> Change from 2 </a:t>
            </a:r>
            <a:r>
              <a:rPr lang="en-GB" sz="1600" b="1">
                <a:latin typeface="Cambria" pitchFamily="18" charset="0"/>
                <a:sym typeface="Wingdings" pitchFamily="2" charset="2"/>
              </a:rPr>
              <a:t> </a:t>
            </a:r>
            <a:r>
              <a:rPr lang="en-GB" sz="1600" b="1">
                <a:latin typeface="Cambria" pitchFamily="18" charset="0"/>
              </a:rPr>
              <a:t>3 / Maybe 2 </a:t>
            </a:r>
            <a:r>
              <a:rPr lang="en-GB" sz="1600" b="1">
                <a:latin typeface="Cambria" pitchFamily="18" charset="0"/>
                <a:sym typeface="Wingdings" pitchFamily="2" charset="2"/>
              </a:rPr>
              <a:t> </a:t>
            </a:r>
            <a:r>
              <a:rPr lang="en-GB" sz="1600" b="1">
                <a:latin typeface="Cambria" pitchFamily="18" charset="0"/>
              </a:rPr>
              <a:t>4 </a:t>
            </a:r>
            <a:r>
              <a:rPr lang="en-GB" sz="1600" b="1">
                <a:latin typeface="Cambria" pitchFamily="18" charset="0"/>
                <a:sym typeface="Wingdings" pitchFamily="2" charset="2"/>
              </a:rPr>
              <a:t></a:t>
            </a:r>
            <a:r>
              <a:rPr lang="en-GB" sz="1600" b="1">
                <a:latin typeface="Cambria" pitchFamily="18" charset="0"/>
              </a:rPr>
              <a:t>3  </a:t>
            </a:r>
          </a:p>
          <a:p>
            <a:pPr algn="ctr">
              <a:spcBef>
                <a:spcPct val="50000"/>
              </a:spcBef>
              <a:buFont typeface="Wingdings" pitchFamily="2" charset="2"/>
              <a:buChar char="ü"/>
            </a:pPr>
            <a:r>
              <a:rPr lang="en-GB" sz="1600" b="1">
                <a:latin typeface="Cambria" pitchFamily="18" charset="0"/>
              </a:rPr>
              <a:t> </a:t>
            </a:r>
            <a:r>
              <a:rPr lang="en-GB" sz="1600" b="1" u="sng">
                <a:latin typeface="Cambria" pitchFamily="18" charset="0"/>
              </a:rPr>
              <a:t>NOT</a:t>
            </a:r>
            <a:r>
              <a:rPr lang="en-GB" sz="1600" b="1">
                <a:latin typeface="Cambria" pitchFamily="18" charset="0"/>
              </a:rPr>
              <a:t> 2 </a:t>
            </a:r>
            <a:r>
              <a:rPr lang="en-GB" sz="1600" b="1">
                <a:latin typeface="Cambria" pitchFamily="18" charset="0"/>
                <a:sym typeface="Wingdings" pitchFamily="2" charset="2"/>
              </a:rPr>
              <a:t> </a:t>
            </a:r>
            <a:r>
              <a:rPr lang="en-GB" sz="1600" b="1">
                <a:latin typeface="Cambria" pitchFamily="18" charset="0"/>
              </a:rPr>
              <a:t>3 </a:t>
            </a:r>
            <a:r>
              <a:rPr lang="en-GB" sz="1600" b="1">
                <a:latin typeface="Cambria" pitchFamily="18" charset="0"/>
                <a:sym typeface="Wingdings" pitchFamily="2" charset="2"/>
              </a:rPr>
              <a:t> </a:t>
            </a:r>
            <a:r>
              <a:rPr lang="en-GB" sz="1600" b="1">
                <a:latin typeface="Cambria" pitchFamily="18" charset="0"/>
              </a:rPr>
              <a:t>4 </a:t>
            </a:r>
            <a:r>
              <a:rPr lang="en-GB" sz="1600" b="1">
                <a:latin typeface="Cambria" pitchFamily="18" charset="0"/>
                <a:sym typeface="Wingdings" pitchFamily="2" charset="2"/>
              </a:rPr>
              <a:t></a:t>
            </a:r>
            <a:r>
              <a:rPr lang="en-GB" sz="1600" b="1">
                <a:latin typeface="Cambria" pitchFamily="18" charset="0"/>
              </a:rPr>
              <a:t>3</a:t>
            </a:r>
          </a:p>
        </p:txBody>
      </p:sp>
      <p:sp>
        <p:nvSpPr>
          <p:cNvPr id="13" name="Text Box 11"/>
          <p:cNvSpPr txBox="1">
            <a:spLocks noChangeArrowheads="1"/>
          </p:cNvSpPr>
          <p:nvPr/>
        </p:nvSpPr>
        <p:spPr bwMode="auto">
          <a:xfrm>
            <a:off x="142875" y="98425"/>
            <a:ext cx="8786813" cy="1616075"/>
          </a:xfrm>
          <a:prstGeom prst="rect">
            <a:avLst/>
          </a:prstGeom>
          <a:solidFill>
            <a:srgbClr val="FFFFCC">
              <a:alpha val="74901"/>
            </a:srgbClr>
          </a:solidFill>
          <a:ln w="9525">
            <a:solidFill>
              <a:srgbClr val="000000">
                <a:alpha val="50195"/>
              </a:srgbClr>
            </a:solidFill>
            <a:miter lim="800000"/>
            <a:headEnd/>
            <a:tailEnd/>
          </a:ln>
        </p:spPr>
        <p:txBody>
          <a:bodyPr>
            <a:spAutoFit/>
          </a:bodyPr>
          <a:lstStyle/>
          <a:p>
            <a:pPr algn="ctr">
              <a:spcBef>
                <a:spcPct val="50000"/>
              </a:spcBef>
            </a:pPr>
            <a:r>
              <a:rPr lang="en-GB" sz="2400" b="1">
                <a:latin typeface="Cambria" pitchFamily="18" charset="0"/>
              </a:rPr>
              <a:t>ACCELERATION</a:t>
            </a:r>
          </a:p>
          <a:p>
            <a:pPr algn="ctr">
              <a:spcBef>
                <a:spcPct val="50000"/>
              </a:spcBef>
              <a:buFont typeface="Wingdings" pitchFamily="2" charset="2"/>
              <a:buChar char="ü"/>
            </a:pPr>
            <a:r>
              <a:rPr lang="en-GB" sz="1600" b="1">
                <a:latin typeface="Cambria" pitchFamily="18" charset="0"/>
              </a:rPr>
              <a:t> Accelerate up to 30mph</a:t>
            </a:r>
          </a:p>
          <a:p>
            <a:pPr algn="ctr">
              <a:spcBef>
                <a:spcPct val="50000"/>
              </a:spcBef>
              <a:buFont typeface="Wingdings" pitchFamily="2" charset="2"/>
              <a:buChar char="ü"/>
            </a:pPr>
            <a:r>
              <a:rPr lang="en-GB" sz="1600" b="1">
                <a:latin typeface="Cambria" pitchFamily="18" charset="0"/>
              </a:rPr>
              <a:t> Decelerate to 25mph</a:t>
            </a:r>
          </a:p>
          <a:p>
            <a:pPr algn="ctr">
              <a:spcBef>
                <a:spcPct val="50000"/>
              </a:spcBef>
              <a:buFont typeface="Wingdings" pitchFamily="2" charset="2"/>
              <a:buChar char="ü"/>
            </a:pPr>
            <a:r>
              <a:rPr lang="en-GB" sz="1600" b="1">
                <a:latin typeface="Cambria" pitchFamily="18" charset="0"/>
              </a:rPr>
              <a:t> Ease off... probably no braking needed</a:t>
            </a:r>
            <a:endParaRPr lang="en-US" sz="1600" b="1">
              <a:latin typeface="Cambr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gtEl>
                                        <p:attrNameLst>
                                          <p:attrName>style.visibility</p:attrName>
                                        </p:attrNameLst>
                                      </p:cBhvr>
                                      <p:to>
                                        <p:strVal val="visible"/>
                                      </p:to>
                                    </p:set>
                                  </p:childTnLst>
                                  <p:subTnLst>
                                    <p:set>
                                      <p:cBhvr override="childStyle">
                                        <p:cTn dur="1" fill="hold" display="0" masterRel="nextClick" afterEffect="1"/>
                                        <p:tgtEl>
                                          <p:spTgt spid="717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subTnLst>
                                    <p:set>
                                      <p:cBhvr override="childStyle">
                                        <p:cTn dur="1" fill="hold" display="0" masterRel="nextClick" afterEffect="1"/>
                                        <p:tgtEl>
                                          <p:spTgt spid="717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5"/>
                                        </p:tgtEl>
                                        <p:attrNameLst>
                                          <p:attrName>style.visibility</p:attrName>
                                        </p:attrNameLst>
                                      </p:cBhvr>
                                      <p:to>
                                        <p:strVal val="visible"/>
                                      </p:to>
                                    </p:set>
                                  </p:childTnLst>
                                  <p:subTnLst>
                                    <p:set>
                                      <p:cBhvr override="childStyle">
                                        <p:cTn dur="1" fill="hold" display="0" masterRel="nextClick" afterEffect="1"/>
                                        <p:tgtEl>
                                          <p:spTgt spid="717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4" grpId="0" animBg="1"/>
      <p:bldP spid="7175" grpId="0" animBg="1"/>
      <p:bldP spid="10" grpId="0" animBg="1"/>
      <p:bldP spid="9"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rtlCol="0">
            <a:normAutofit/>
          </a:bodyPr>
          <a:lstStyle/>
          <a:p>
            <a:pPr eaLnBrk="1" fontAlgn="auto" hangingPunct="1">
              <a:spcAft>
                <a:spcPts val="0"/>
              </a:spcAft>
              <a:defRPr/>
            </a:pPr>
            <a:r>
              <a:rPr lang="en-GB" smtClean="0"/>
              <a:t>Development Of Our Plan</a:t>
            </a:r>
            <a:endParaRPr lang="en-US" dirty="0" smtClean="0"/>
          </a:p>
        </p:txBody>
      </p:sp>
      <p:sp>
        <p:nvSpPr>
          <p:cNvPr id="169986" name="Content Placeholder 3"/>
          <p:cNvSpPr>
            <a:spLocks noGrp="1"/>
          </p:cNvSpPr>
          <p:nvPr>
            <p:ph idx="1"/>
          </p:nvPr>
        </p:nvSpPr>
        <p:spPr/>
        <p:txBody>
          <a:bodyPr/>
          <a:lstStyle/>
          <a:p>
            <a:pPr eaLnBrk="1" hangingPunct="1">
              <a:lnSpc>
                <a:spcPct val="80000"/>
              </a:lnSpc>
            </a:pPr>
            <a:r>
              <a:rPr lang="en-GB" sz="1800" smtClean="0">
                <a:latin typeface="Arial" charset="0"/>
              </a:rPr>
              <a:t>Stage 1</a:t>
            </a:r>
          </a:p>
          <a:p>
            <a:pPr lvl="1" eaLnBrk="1" hangingPunct="1">
              <a:lnSpc>
                <a:spcPct val="80000"/>
              </a:lnSpc>
            </a:pPr>
            <a:r>
              <a:rPr lang="en-GB" sz="1500" smtClean="0">
                <a:latin typeface="Arial" charset="0"/>
              </a:rPr>
              <a:t>1600, weekday, residential = school children – none visible but keep an eye out</a:t>
            </a:r>
          </a:p>
          <a:p>
            <a:pPr lvl="1" eaLnBrk="1" hangingPunct="1">
              <a:lnSpc>
                <a:spcPct val="80000"/>
              </a:lnSpc>
            </a:pPr>
            <a:r>
              <a:rPr lang="en-GB" sz="1500" smtClean="0">
                <a:latin typeface="Arial" charset="0"/>
              </a:rPr>
              <a:t>Dull, not a hazard</a:t>
            </a:r>
          </a:p>
          <a:p>
            <a:pPr lvl="1" eaLnBrk="1" hangingPunct="1">
              <a:lnSpc>
                <a:spcPct val="80000"/>
              </a:lnSpc>
            </a:pPr>
            <a:r>
              <a:rPr lang="en-GB" sz="1500" smtClean="0">
                <a:latin typeface="Arial" charset="0"/>
              </a:rPr>
              <a:t>Lots of visibility of the side road – not a hazard, but keep an eye on it</a:t>
            </a:r>
          </a:p>
          <a:p>
            <a:pPr lvl="1" eaLnBrk="1" hangingPunct="1">
              <a:lnSpc>
                <a:spcPct val="80000"/>
              </a:lnSpc>
            </a:pPr>
            <a:r>
              <a:rPr lang="en-GB" sz="1500" smtClean="0">
                <a:latin typeface="Arial" charset="0"/>
              </a:rPr>
              <a:t>It’s a mini-roundabout so it will be a tight fit in a BMW</a:t>
            </a:r>
          </a:p>
          <a:p>
            <a:pPr lvl="1" eaLnBrk="1" hangingPunct="1">
              <a:lnSpc>
                <a:spcPct val="80000"/>
              </a:lnSpc>
            </a:pPr>
            <a:r>
              <a:rPr lang="en-GB" sz="1500" smtClean="0">
                <a:latin typeface="Arial" charset="0"/>
              </a:rPr>
              <a:t>Probably 10mph</a:t>
            </a:r>
          </a:p>
          <a:p>
            <a:pPr eaLnBrk="1" hangingPunct="1">
              <a:lnSpc>
                <a:spcPct val="80000"/>
              </a:lnSpc>
            </a:pPr>
            <a:r>
              <a:rPr lang="en-GB" sz="1800" smtClean="0">
                <a:latin typeface="Arial" charset="0"/>
              </a:rPr>
              <a:t>Stage 2</a:t>
            </a:r>
          </a:p>
          <a:p>
            <a:pPr lvl="1" eaLnBrk="1" hangingPunct="1">
              <a:lnSpc>
                <a:spcPct val="80000"/>
              </a:lnSpc>
            </a:pPr>
            <a:r>
              <a:rPr lang="en-GB" sz="1500" smtClean="0">
                <a:latin typeface="Arial" charset="0"/>
              </a:rPr>
              <a:t>Go round as best we can	</a:t>
            </a:r>
          </a:p>
          <a:p>
            <a:pPr eaLnBrk="1" hangingPunct="1">
              <a:lnSpc>
                <a:spcPct val="80000"/>
              </a:lnSpc>
            </a:pPr>
            <a:r>
              <a:rPr lang="en-GB" sz="1800" smtClean="0">
                <a:latin typeface="Arial" charset="0"/>
              </a:rPr>
              <a:t>Stage 3</a:t>
            </a:r>
          </a:p>
          <a:p>
            <a:pPr lvl="1" eaLnBrk="1" hangingPunct="1">
              <a:lnSpc>
                <a:spcPct val="80000"/>
              </a:lnSpc>
            </a:pPr>
            <a:r>
              <a:rPr lang="en-GB" sz="1500" smtClean="0">
                <a:latin typeface="Arial" charset="0"/>
              </a:rPr>
              <a:t>Continue round</a:t>
            </a:r>
          </a:p>
          <a:p>
            <a:pPr lvl="1" eaLnBrk="1" hangingPunct="1">
              <a:lnSpc>
                <a:spcPct val="80000"/>
              </a:lnSpc>
            </a:pPr>
            <a:r>
              <a:rPr lang="en-GB" sz="1500" smtClean="0">
                <a:latin typeface="Arial" charset="0"/>
              </a:rPr>
              <a:t>Watch the side road</a:t>
            </a:r>
          </a:p>
          <a:p>
            <a:pPr lvl="1" eaLnBrk="1" hangingPunct="1">
              <a:lnSpc>
                <a:spcPct val="80000"/>
              </a:lnSpc>
            </a:pPr>
            <a:r>
              <a:rPr lang="en-GB" sz="1500" smtClean="0">
                <a:latin typeface="Arial" charset="0"/>
              </a:rPr>
              <a:t>Accelerate</a:t>
            </a:r>
          </a:p>
          <a:p>
            <a:pPr eaLnBrk="1" hangingPunct="1">
              <a:lnSpc>
                <a:spcPct val="80000"/>
              </a:lnSpc>
            </a:pPr>
            <a:r>
              <a:rPr lang="en-GB" sz="1800" smtClean="0">
                <a:latin typeface="Arial" charset="0"/>
              </a:rPr>
              <a:t>Stage 4</a:t>
            </a:r>
          </a:p>
          <a:p>
            <a:pPr lvl="1" eaLnBrk="1" hangingPunct="1">
              <a:lnSpc>
                <a:spcPct val="80000"/>
              </a:lnSpc>
            </a:pPr>
            <a:r>
              <a:rPr lang="en-GB" sz="1500" smtClean="0">
                <a:latin typeface="Arial" charset="0"/>
              </a:rPr>
              <a:t>Continue </a:t>
            </a:r>
          </a:p>
          <a:p>
            <a:pPr lvl="1" eaLnBrk="1" hangingPunct="1">
              <a:lnSpc>
                <a:spcPct val="80000"/>
              </a:lnSpc>
            </a:pPr>
            <a:r>
              <a:rPr lang="en-GB" sz="1500" smtClean="0">
                <a:latin typeface="Arial" charset="0"/>
              </a:rPr>
              <a:t>Prepare for the bend</a:t>
            </a:r>
          </a:p>
          <a:p>
            <a:pPr lvl="1" eaLnBrk="1" hangingPunct="1">
              <a:lnSpc>
                <a:spcPct val="80000"/>
              </a:lnSpc>
            </a:pPr>
            <a:r>
              <a:rPr lang="en-GB" sz="1500" smtClean="0">
                <a:latin typeface="Arial" charset="0"/>
              </a:rPr>
              <a:t>Looks like a 25mph</a:t>
            </a:r>
          </a:p>
        </p:txBody>
      </p:sp>
      <p:sp>
        <p:nvSpPr>
          <p:cNvPr id="169987" name="Text Box 4"/>
          <p:cNvSpPr txBox="1">
            <a:spLocks noChangeArrowheads="1"/>
          </p:cNvSpPr>
          <p:nvPr/>
        </p:nvSpPr>
        <p:spPr bwMode="auto">
          <a:xfrm>
            <a:off x="3608388" y="4765675"/>
            <a:ext cx="5083175" cy="1016000"/>
          </a:xfrm>
          <a:prstGeom prst="rect">
            <a:avLst/>
          </a:prstGeom>
          <a:solidFill>
            <a:srgbClr val="FFFF00"/>
          </a:solidFill>
          <a:ln w="9525">
            <a:solidFill>
              <a:schemeClr val="tx1"/>
            </a:solidFill>
            <a:miter lim="800000"/>
            <a:headEnd/>
            <a:tailEnd/>
          </a:ln>
        </p:spPr>
        <p:txBody>
          <a:bodyPr wrap="none">
            <a:spAutoFit/>
          </a:bodyPr>
          <a:lstStyle/>
          <a:p>
            <a:r>
              <a:rPr lang="en-GB" sz="2000" b="1"/>
              <a:t>We did some fixed stages</a:t>
            </a:r>
          </a:p>
          <a:p>
            <a:r>
              <a:rPr lang="en-GB" sz="2000" b="1"/>
              <a:t>In reality it is a constantly changing plan</a:t>
            </a:r>
          </a:p>
          <a:p>
            <a:r>
              <a:rPr lang="en-GB" sz="2000" b="1"/>
              <a:t>It unifies the separate small IPSGA’s</a:t>
            </a:r>
            <a:endParaRPr lang="en-US" sz="2000" b="1"/>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rtlCol="0">
            <a:normAutofit/>
          </a:bodyPr>
          <a:lstStyle/>
          <a:p>
            <a:pPr eaLnBrk="1" fontAlgn="auto" hangingPunct="1">
              <a:spcAft>
                <a:spcPts val="0"/>
              </a:spcAft>
              <a:defRPr/>
            </a:pPr>
            <a:r>
              <a:rPr lang="en-GB" smtClean="0"/>
              <a:t>The Plan Develops…</a:t>
            </a:r>
            <a:endParaRPr lang="en-US" smtClean="0"/>
          </a:p>
        </p:txBody>
      </p:sp>
      <p:sp>
        <p:nvSpPr>
          <p:cNvPr id="172034" name="Content Placeholder 8"/>
          <p:cNvSpPr>
            <a:spLocks noGrp="1"/>
          </p:cNvSpPr>
          <p:nvPr>
            <p:ph idx="1"/>
          </p:nvPr>
        </p:nvSpPr>
        <p:spPr/>
        <p:txBody>
          <a:bodyPr/>
          <a:lstStyle/>
          <a:p>
            <a:pPr eaLnBrk="1" hangingPunct="1">
              <a:lnSpc>
                <a:spcPct val="80000"/>
              </a:lnSpc>
            </a:pPr>
            <a:r>
              <a:rPr lang="en-GB" sz="1800" smtClean="0">
                <a:latin typeface="Arial" charset="0"/>
              </a:rPr>
              <a:t>Stage 1</a:t>
            </a:r>
          </a:p>
          <a:p>
            <a:pPr lvl="1" eaLnBrk="1" hangingPunct="1">
              <a:lnSpc>
                <a:spcPct val="80000"/>
              </a:lnSpc>
            </a:pPr>
            <a:r>
              <a:rPr lang="en-GB" sz="1500" smtClean="0">
                <a:latin typeface="Arial" charset="0"/>
              </a:rPr>
              <a:t>1600, weekday, residential </a:t>
            </a:r>
            <a:r>
              <a:rPr lang="en-GB" sz="1500" smtClean="0">
                <a:solidFill>
                  <a:srgbClr val="FF0000"/>
                </a:solidFill>
                <a:latin typeface="Arial" charset="0"/>
              </a:rPr>
              <a:t>= school children </a:t>
            </a:r>
            <a:r>
              <a:rPr lang="en-GB" sz="1500" smtClean="0">
                <a:latin typeface="Arial" charset="0"/>
              </a:rPr>
              <a:t>– none visible but keep an eye out</a:t>
            </a:r>
          </a:p>
          <a:p>
            <a:pPr lvl="1" eaLnBrk="1" hangingPunct="1">
              <a:lnSpc>
                <a:spcPct val="80000"/>
              </a:lnSpc>
            </a:pPr>
            <a:r>
              <a:rPr lang="en-GB" sz="1500" smtClean="0">
                <a:latin typeface="Arial" charset="0"/>
              </a:rPr>
              <a:t>Dull, not a hazard</a:t>
            </a:r>
          </a:p>
          <a:p>
            <a:pPr lvl="1" eaLnBrk="1" hangingPunct="1">
              <a:lnSpc>
                <a:spcPct val="80000"/>
              </a:lnSpc>
            </a:pPr>
            <a:r>
              <a:rPr lang="en-GB" sz="1500" smtClean="0">
                <a:latin typeface="Arial" charset="0"/>
              </a:rPr>
              <a:t>Lots of visibility of the </a:t>
            </a:r>
            <a:r>
              <a:rPr lang="en-GB" sz="1500" smtClean="0">
                <a:solidFill>
                  <a:srgbClr val="FF0000"/>
                </a:solidFill>
                <a:latin typeface="Arial" charset="0"/>
              </a:rPr>
              <a:t>side road </a:t>
            </a:r>
            <a:r>
              <a:rPr lang="en-GB" sz="1500" smtClean="0">
                <a:latin typeface="Arial" charset="0"/>
              </a:rPr>
              <a:t>– not a hazard, but keep an eye on it</a:t>
            </a:r>
          </a:p>
          <a:p>
            <a:pPr lvl="1" eaLnBrk="1" hangingPunct="1">
              <a:lnSpc>
                <a:spcPct val="80000"/>
              </a:lnSpc>
            </a:pPr>
            <a:r>
              <a:rPr lang="en-GB" sz="1500" smtClean="0">
                <a:latin typeface="Arial" charset="0"/>
              </a:rPr>
              <a:t>It’s a </a:t>
            </a:r>
            <a:r>
              <a:rPr lang="en-GB" sz="1500" smtClean="0">
                <a:solidFill>
                  <a:srgbClr val="FF0000"/>
                </a:solidFill>
                <a:latin typeface="Arial" charset="0"/>
              </a:rPr>
              <a:t>mini-roundabout </a:t>
            </a:r>
            <a:r>
              <a:rPr lang="en-GB" sz="1500" smtClean="0">
                <a:latin typeface="Arial" charset="0"/>
              </a:rPr>
              <a:t>so it will be a </a:t>
            </a:r>
            <a:r>
              <a:rPr lang="en-GB" sz="1500" smtClean="0">
                <a:solidFill>
                  <a:srgbClr val="FF0000"/>
                </a:solidFill>
                <a:latin typeface="Arial" charset="0"/>
              </a:rPr>
              <a:t>tight fit </a:t>
            </a:r>
            <a:r>
              <a:rPr lang="en-GB" sz="1500" smtClean="0">
                <a:latin typeface="Arial" charset="0"/>
              </a:rPr>
              <a:t>in a BMW</a:t>
            </a:r>
          </a:p>
          <a:p>
            <a:pPr lvl="1" eaLnBrk="1" hangingPunct="1">
              <a:lnSpc>
                <a:spcPct val="80000"/>
              </a:lnSpc>
            </a:pPr>
            <a:r>
              <a:rPr lang="en-GB" sz="1500" smtClean="0">
                <a:latin typeface="Arial" charset="0"/>
              </a:rPr>
              <a:t>Probably 10mph</a:t>
            </a:r>
          </a:p>
          <a:p>
            <a:pPr eaLnBrk="1" hangingPunct="1">
              <a:lnSpc>
                <a:spcPct val="80000"/>
              </a:lnSpc>
            </a:pPr>
            <a:r>
              <a:rPr lang="en-GB" sz="1800" smtClean="0">
                <a:latin typeface="Arial" charset="0"/>
              </a:rPr>
              <a:t>Stage 2</a:t>
            </a:r>
          </a:p>
          <a:p>
            <a:pPr lvl="1" eaLnBrk="1" hangingPunct="1">
              <a:lnSpc>
                <a:spcPct val="80000"/>
              </a:lnSpc>
            </a:pPr>
            <a:r>
              <a:rPr lang="en-GB" sz="1500" smtClean="0">
                <a:latin typeface="Arial" charset="0"/>
              </a:rPr>
              <a:t>Go round as best we can	</a:t>
            </a:r>
          </a:p>
          <a:p>
            <a:pPr eaLnBrk="1" hangingPunct="1">
              <a:lnSpc>
                <a:spcPct val="80000"/>
              </a:lnSpc>
            </a:pPr>
            <a:r>
              <a:rPr lang="en-GB" sz="1800" smtClean="0">
                <a:latin typeface="Arial" charset="0"/>
              </a:rPr>
              <a:t>Stage 3</a:t>
            </a:r>
          </a:p>
          <a:p>
            <a:pPr lvl="1" eaLnBrk="1" hangingPunct="1">
              <a:lnSpc>
                <a:spcPct val="80000"/>
              </a:lnSpc>
            </a:pPr>
            <a:r>
              <a:rPr lang="en-GB" sz="1500" smtClean="0">
                <a:latin typeface="Arial" charset="0"/>
              </a:rPr>
              <a:t>Continue round</a:t>
            </a:r>
          </a:p>
          <a:p>
            <a:pPr lvl="1" eaLnBrk="1" hangingPunct="1">
              <a:lnSpc>
                <a:spcPct val="80000"/>
              </a:lnSpc>
            </a:pPr>
            <a:r>
              <a:rPr lang="en-GB" sz="1500" smtClean="0">
                <a:latin typeface="Arial" charset="0"/>
              </a:rPr>
              <a:t>Watch the </a:t>
            </a:r>
            <a:r>
              <a:rPr lang="en-GB" sz="1500" smtClean="0">
                <a:solidFill>
                  <a:srgbClr val="FF0000"/>
                </a:solidFill>
                <a:latin typeface="Arial" charset="0"/>
              </a:rPr>
              <a:t>side road</a:t>
            </a:r>
          </a:p>
          <a:p>
            <a:pPr lvl="1" eaLnBrk="1" hangingPunct="1">
              <a:lnSpc>
                <a:spcPct val="80000"/>
              </a:lnSpc>
            </a:pPr>
            <a:r>
              <a:rPr lang="en-GB" sz="1500" smtClean="0">
                <a:latin typeface="Arial" charset="0"/>
              </a:rPr>
              <a:t>Accelerate</a:t>
            </a:r>
          </a:p>
          <a:p>
            <a:pPr eaLnBrk="1" hangingPunct="1">
              <a:lnSpc>
                <a:spcPct val="80000"/>
              </a:lnSpc>
            </a:pPr>
            <a:r>
              <a:rPr lang="en-GB" sz="1800" smtClean="0">
                <a:latin typeface="Arial" charset="0"/>
              </a:rPr>
              <a:t>Stage 4</a:t>
            </a:r>
          </a:p>
          <a:p>
            <a:pPr lvl="1" eaLnBrk="1" hangingPunct="1">
              <a:lnSpc>
                <a:spcPct val="80000"/>
              </a:lnSpc>
            </a:pPr>
            <a:r>
              <a:rPr lang="en-GB" sz="1500" smtClean="0">
                <a:latin typeface="Arial" charset="0"/>
              </a:rPr>
              <a:t>Continue </a:t>
            </a:r>
          </a:p>
          <a:p>
            <a:pPr lvl="1" eaLnBrk="1" hangingPunct="1">
              <a:lnSpc>
                <a:spcPct val="80000"/>
              </a:lnSpc>
            </a:pPr>
            <a:r>
              <a:rPr lang="en-GB" sz="1500" smtClean="0">
                <a:latin typeface="Arial" charset="0"/>
              </a:rPr>
              <a:t>Prepare for the </a:t>
            </a:r>
            <a:r>
              <a:rPr lang="en-GB" sz="1500" smtClean="0">
                <a:solidFill>
                  <a:srgbClr val="FF0000"/>
                </a:solidFill>
                <a:latin typeface="Arial" charset="0"/>
              </a:rPr>
              <a:t>bend</a:t>
            </a:r>
          </a:p>
          <a:p>
            <a:pPr lvl="1" eaLnBrk="1" hangingPunct="1">
              <a:lnSpc>
                <a:spcPct val="80000"/>
              </a:lnSpc>
            </a:pPr>
            <a:r>
              <a:rPr lang="en-GB" sz="1500" smtClean="0">
                <a:latin typeface="Arial" charset="0"/>
              </a:rPr>
              <a:t>Looks like a 25mph</a:t>
            </a:r>
          </a:p>
        </p:txBody>
      </p:sp>
      <p:sp>
        <p:nvSpPr>
          <p:cNvPr id="7" name="Folded Corner 6"/>
          <p:cNvSpPr/>
          <p:nvPr/>
        </p:nvSpPr>
        <p:spPr>
          <a:xfrm rot="1029144">
            <a:off x="6097588" y="4181475"/>
            <a:ext cx="2500312" cy="2000250"/>
          </a:xfrm>
          <a:prstGeom prst="foldedCorner">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a:solidFill>
                <a:schemeClr val="tx1"/>
              </a:solidFill>
              <a:latin typeface="Arial" charset="0"/>
            </a:endParaRPr>
          </a:p>
          <a:p>
            <a:pPr algn="ctr">
              <a:defRPr/>
            </a:pPr>
            <a:r>
              <a:rPr lang="en-GB" b="1">
                <a:solidFill>
                  <a:schemeClr val="tx1"/>
                </a:solidFill>
                <a:latin typeface="Arial" charset="0"/>
              </a:rPr>
              <a:t>The </a:t>
            </a:r>
            <a:r>
              <a:rPr lang="en-GB" b="1">
                <a:solidFill>
                  <a:srgbClr val="FF3300"/>
                </a:solidFill>
                <a:latin typeface="Arial" charset="0"/>
              </a:rPr>
              <a:t>highlighted</a:t>
            </a:r>
            <a:r>
              <a:rPr lang="en-GB" b="1">
                <a:solidFill>
                  <a:schemeClr val="tx1"/>
                </a:solidFill>
                <a:latin typeface="Arial" charset="0"/>
              </a:rPr>
              <a:t> sections are the key elements that we have to deal with </a:t>
            </a:r>
          </a:p>
        </p:txBody>
      </p:sp>
      <p:pic>
        <p:nvPicPr>
          <p:cNvPr id="172036" name="Picture 5" descr="C:\Documents and Settings\jbennett\Local Settings\Temporary Internet Files\Content.IE5\G082XEV8\MCj03597250000[1].wmf"/>
          <p:cNvPicPr>
            <a:picLocks noChangeAspect="1" noChangeArrowheads="1"/>
          </p:cNvPicPr>
          <p:nvPr/>
        </p:nvPicPr>
        <p:blipFill>
          <a:blip r:embed="rId3"/>
          <a:srcRect/>
          <a:stretch>
            <a:fillRect/>
          </a:stretch>
        </p:blipFill>
        <p:spPr bwMode="auto">
          <a:xfrm>
            <a:off x="7215188" y="4071938"/>
            <a:ext cx="315912" cy="31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rmAutofit/>
          </a:bodyPr>
          <a:lstStyle/>
          <a:p>
            <a:pPr eaLnBrk="1" fontAlgn="auto" hangingPunct="1">
              <a:spcAft>
                <a:spcPts val="0"/>
              </a:spcAft>
              <a:defRPr/>
            </a:pPr>
            <a:r>
              <a:rPr lang="en-GB" smtClean="0"/>
              <a:t>And Creates The Commentary</a:t>
            </a:r>
            <a:endParaRPr lang="en-US" smtClean="0"/>
          </a:p>
        </p:txBody>
      </p:sp>
      <p:sp>
        <p:nvSpPr>
          <p:cNvPr id="174082" name="Rectangle 3"/>
          <p:cNvSpPr>
            <a:spLocks noGrp="1" noChangeArrowheads="1"/>
          </p:cNvSpPr>
          <p:nvPr>
            <p:ph idx="1"/>
          </p:nvPr>
        </p:nvSpPr>
        <p:spPr/>
        <p:txBody>
          <a:bodyPr/>
          <a:lstStyle/>
          <a:p>
            <a:pPr eaLnBrk="1" hangingPunct="1">
              <a:lnSpc>
                <a:spcPct val="90000"/>
              </a:lnSpc>
            </a:pPr>
            <a:r>
              <a:rPr lang="en-GB" sz="2600" smtClean="0">
                <a:latin typeface="Arial" charset="0"/>
              </a:rPr>
              <a:t>May need to set the scene:</a:t>
            </a:r>
          </a:p>
          <a:p>
            <a:pPr lvl="1" eaLnBrk="1" hangingPunct="1">
              <a:lnSpc>
                <a:spcPct val="90000"/>
              </a:lnSpc>
            </a:pPr>
            <a:r>
              <a:rPr lang="en-GB" sz="2200" smtClean="0">
                <a:latin typeface="Arial" charset="0"/>
              </a:rPr>
              <a:t>Dull day, residential, school kids</a:t>
            </a:r>
          </a:p>
          <a:p>
            <a:pPr lvl="1" eaLnBrk="1" hangingPunct="1">
              <a:lnSpc>
                <a:spcPct val="90000"/>
              </a:lnSpc>
            </a:pPr>
            <a:endParaRPr lang="en-GB" sz="2200" smtClean="0">
              <a:latin typeface="Arial" charset="0"/>
            </a:endParaRPr>
          </a:p>
          <a:p>
            <a:pPr eaLnBrk="1" hangingPunct="1">
              <a:lnSpc>
                <a:spcPct val="90000"/>
              </a:lnSpc>
            </a:pPr>
            <a:r>
              <a:rPr lang="en-GB" sz="2600" smtClean="0">
                <a:latin typeface="Arial" charset="0"/>
              </a:rPr>
              <a:t>Then comment on the key points of information and our plan of action:</a:t>
            </a:r>
          </a:p>
          <a:p>
            <a:pPr lvl="1" eaLnBrk="1" hangingPunct="1">
              <a:lnSpc>
                <a:spcPct val="90000"/>
              </a:lnSpc>
            </a:pPr>
            <a:r>
              <a:rPr lang="en-GB" sz="2200" smtClean="0">
                <a:latin typeface="Arial" charset="0"/>
              </a:rPr>
              <a:t>I am keeping away from the side road to the left and slowing for the tight mini roundabout ahead</a:t>
            </a:r>
          </a:p>
          <a:p>
            <a:pPr lvl="1" eaLnBrk="1" hangingPunct="1">
              <a:lnSpc>
                <a:spcPct val="90000"/>
              </a:lnSpc>
            </a:pPr>
            <a:r>
              <a:rPr lang="en-GB" sz="2200" smtClean="0">
                <a:latin typeface="Arial" charset="0"/>
              </a:rPr>
              <a:t>Indicating for the oncoming car</a:t>
            </a:r>
          </a:p>
          <a:p>
            <a:pPr lvl="1" eaLnBrk="1" hangingPunct="1">
              <a:lnSpc>
                <a:spcPct val="90000"/>
              </a:lnSpc>
            </a:pPr>
            <a:r>
              <a:rPr lang="en-GB" sz="2200" smtClean="0">
                <a:latin typeface="Arial" charset="0"/>
              </a:rPr>
              <a:t>Watching the entrance to the right and positioning for the bend ahead to get maximum visibility</a:t>
            </a:r>
            <a:endParaRPr lang="en-US" sz="2200" smtClean="0">
              <a:latin typeface="Arial" charset="0"/>
            </a:endParaRPr>
          </a:p>
        </p:txBody>
      </p:sp>
      <p:sp>
        <p:nvSpPr>
          <p:cNvPr id="181252" name="AutoShape 4"/>
          <p:cNvSpPr>
            <a:spLocks noChangeArrowheads="1"/>
          </p:cNvSpPr>
          <p:nvPr/>
        </p:nvSpPr>
        <p:spPr bwMode="auto">
          <a:xfrm>
            <a:off x="1423988" y="4943475"/>
            <a:ext cx="6878637" cy="1584325"/>
          </a:xfrm>
          <a:prstGeom prst="wedgeRectCallout">
            <a:avLst>
              <a:gd name="adj1" fmla="val -37120"/>
              <a:gd name="adj2" fmla="val -75148"/>
            </a:avLst>
          </a:prstGeom>
          <a:solidFill>
            <a:srgbClr val="FFFF00"/>
          </a:solidFill>
          <a:ln w="9525">
            <a:solidFill>
              <a:schemeClr val="tx1"/>
            </a:solidFill>
            <a:miter lim="800000"/>
            <a:headEnd/>
            <a:tailEnd/>
          </a:ln>
        </p:spPr>
        <p:txBody>
          <a:bodyPr/>
          <a:lstStyle/>
          <a:p>
            <a:pPr algn="ctr"/>
            <a:r>
              <a:rPr lang="en-GB" sz="2400" b="1"/>
              <a:t>Worse habit – Say nothing</a:t>
            </a:r>
          </a:p>
          <a:p>
            <a:pPr algn="ctr"/>
            <a:r>
              <a:rPr lang="en-GB" sz="2400" b="1"/>
              <a:t>Bad habit – Say you are indicating</a:t>
            </a:r>
          </a:p>
          <a:p>
            <a:pPr algn="ctr"/>
            <a:r>
              <a:rPr lang="en-GB" sz="2400" b="1"/>
              <a:t>Good habit - Say why you are indicating</a:t>
            </a:r>
          </a:p>
          <a:p>
            <a:pPr algn="ctr"/>
            <a:r>
              <a:rPr lang="en-GB" sz="2400" b="1"/>
              <a:t>Better habit – Say who you are indicating for</a:t>
            </a:r>
            <a:endParaRPr 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1252"/>
                                        </p:tgtEl>
                                        <p:attrNameLst>
                                          <p:attrName>style.visibility</p:attrName>
                                        </p:attrNameLst>
                                      </p:cBhvr>
                                      <p:to>
                                        <p:strVal val="visible"/>
                                      </p:to>
                                    </p:set>
                                    <p:anim calcmode="lin" valueType="num">
                                      <p:cBhvr additive="base">
                                        <p:cTn id="7" dur="500" fill="hold"/>
                                        <p:tgtEl>
                                          <p:spTgt spid="181252"/>
                                        </p:tgtEl>
                                        <p:attrNameLst>
                                          <p:attrName>ppt_x</p:attrName>
                                        </p:attrNameLst>
                                      </p:cBhvr>
                                      <p:tavLst>
                                        <p:tav tm="0">
                                          <p:val>
                                            <p:strVal val="#ppt_x"/>
                                          </p:val>
                                        </p:tav>
                                        <p:tav tm="100000">
                                          <p:val>
                                            <p:strVal val="#ppt_x"/>
                                          </p:val>
                                        </p:tav>
                                      </p:tavLst>
                                    </p:anim>
                                    <p:anim calcmode="lin" valueType="num">
                                      <p:cBhvr additive="base">
                                        <p:cTn id="8" dur="500" fill="hold"/>
                                        <p:tgtEl>
                                          <p:spTgt spid="181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357188" y="5429250"/>
            <a:ext cx="8374062" cy="1079500"/>
          </a:xfrm>
        </p:spPr>
        <p:txBody>
          <a:bodyPr rtlCol="0">
            <a:normAutofit fontScale="90000"/>
          </a:bodyPr>
          <a:lstStyle/>
          <a:p>
            <a:pPr eaLnBrk="1" fontAlgn="auto" hangingPunct="1">
              <a:spcAft>
                <a:spcPts val="0"/>
              </a:spcAft>
              <a:defRPr/>
            </a:pPr>
            <a:r>
              <a:rPr lang="en-GB" sz="7200" b="1" dirty="0" smtClean="0">
                <a:effectLst>
                  <a:outerShdw blurRad="38100" dist="38100" dir="2700000" algn="tl">
                    <a:srgbClr val="C0C0C0"/>
                  </a:outerShdw>
                </a:effectLst>
              </a:rPr>
              <a:t>Any Questions?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39177" y="2821369"/>
            <a:ext cx="5556567" cy="1500187"/>
          </a:xfrm>
        </p:spPr>
        <p:txBody>
          <a:bodyPr/>
          <a:lstStyle/>
          <a:p>
            <a:r>
              <a:rPr lang="en-GB" sz="6000" dirty="0" smtClean="0">
                <a:solidFill>
                  <a:schemeClr val="tx1"/>
                </a:solidFill>
                <a:latin typeface="Arial" pitchFamily="34" charset="0"/>
                <a:cs typeface="Arial" pitchFamily="34" charset="0"/>
              </a:rPr>
              <a:t>Sunday Drives</a:t>
            </a:r>
            <a:endParaRPr lang="en-US" sz="6000" dirty="0">
              <a:solidFill>
                <a:schemeClr val="tx1"/>
              </a:solidFill>
              <a:latin typeface="Arial" pitchFamily="34" charset="0"/>
              <a:cs typeface="Arial" pitchFamily="34" charset="0"/>
            </a:endParaRPr>
          </a:p>
        </p:txBody>
      </p:sp>
      <p:sp>
        <p:nvSpPr>
          <p:cNvPr id="4" name="TextBox 3"/>
          <p:cNvSpPr txBox="1"/>
          <p:nvPr/>
        </p:nvSpPr>
        <p:spPr>
          <a:xfrm>
            <a:off x="877824" y="1377696"/>
            <a:ext cx="2569934" cy="369332"/>
          </a:xfrm>
          <a:prstGeom prst="rect">
            <a:avLst/>
          </a:prstGeom>
          <a:noFill/>
        </p:spPr>
        <p:txBody>
          <a:bodyPr wrap="none" rtlCol="0">
            <a:spAutoFit/>
          </a:bodyPr>
          <a:lstStyle/>
          <a:p>
            <a:r>
              <a:rPr lang="en-GB" dirty="0" smtClean="0"/>
              <a:t>What did you like best?</a:t>
            </a:r>
            <a:endParaRPr lang="en-US" dirty="0"/>
          </a:p>
        </p:txBody>
      </p:sp>
      <p:sp>
        <p:nvSpPr>
          <p:cNvPr id="5" name="TextBox 4"/>
          <p:cNvSpPr txBox="1"/>
          <p:nvPr/>
        </p:nvSpPr>
        <p:spPr>
          <a:xfrm>
            <a:off x="1761744" y="2627376"/>
            <a:ext cx="2634054" cy="369332"/>
          </a:xfrm>
          <a:prstGeom prst="rect">
            <a:avLst/>
          </a:prstGeom>
          <a:noFill/>
        </p:spPr>
        <p:txBody>
          <a:bodyPr wrap="none" rtlCol="0">
            <a:spAutoFit/>
          </a:bodyPr>
          <a:lstStyle/>
          <a:p>
            <a:r>
              <a:rPr lang="en-GB" dirty="0" smtClean="0"/>
              <a:t>What was the worst bit?</a:t>
            </a:r>
            <a:endParaRPr lang="en-US" dirty="0"/>
          </a:p>
        </p:txBody>
      </p:sp>
      <p:sp>
        <p:nvSpPr>
          <p:cNvPr id="6" name="TextBox 5"/>
          <p:cNvSpPr txBox="1"/>
          <p:nvPr/>
        </p:nvSpPr>
        <p:spPr>
          <a:xfrm>
            <a:off x="5425440" y="2157984"/>
            <a:ext cx="2236510" cy="369332"/>
          </a:xfrm>
          <a:prstGeom prst="rect">
            <a:avLst/>
          </a:prstGeom>
          <a:noFill/>
        </p:spPr>
        <p:txBody>
          <a:bodyPr wrap="none" rtlCol="0">
            <a:spAutoFit/>
          </a:bodyPr>
          <a:lstStyle/>
          <a:p>
            <a:r>
              <a:rPr lang="en-GB" dirty="0" smtClean="0"/>
              <a:t>What did you learn?</a:t>
            </a:r>
            <a:endParaRPr lang="en-US" dirty="0"/>
          </a:p>
        </p:txBody>
      </p:sp>
      <p:sp>
        <p:nvSpPr>
          <p:cNvPr id="7" name="TextBox 6"/>
          <p:cNvSpPr txBox="1"/>
          <p:nvPr/>
        </p:nvSpPr>
        <p:spPr>
          <a:xfrm>
            <a:off x="4640226" y="1168011"/>
            <a:ext cx="3877985" cy="369332"/>
          </a:xfrm>
          <a:prstGeom prst="rect">
            <a:avLst/>
          </a:prstGeom>
          <a:noFill/>
        </p:spPr>
        <p:txBody>
          <a:bodyPr wrap="none" rtlCol="0">
            <a:spAutoFit/>
          </a:bodyPr>
          <a:lstStyle/>
          <a:p>
            <a:r>
              <a:rPr lang="en-GB" dirty="0" smtClean="0"/>
              <a:t>What do you wish you had known?</a:t>
            </a:r>
            <a:endParaRPr lang="en-US" dirty="0"/>
          </a:p>
        </p:txBody>
      </p:sp>
      <p:sp>
        <p:nvSpPr>
          <p:cNvPr id="8" name="TextBox 7"/>
          <p:cNvSpPr txBox="1"/>
          <p:nvPr/>
        </p:nvSpPr>
        <p:spPr>
          <a:xfrm>
            <a:off x="792480" y="4730496"/>
            <a:ext cx="1633781" cy="369332"/>
          </a:xfrm>
          <a:prstGeom prst="rect">
            <a:avLst/>
          </a:prstGeom>
          <a:noFill/>
        </p:spPr>
        <p:txBody>
          <a:bodyPr wrap="none" rtlCol="0">
            <a:spAutoFit/>
          </a:bodyPr>
          <a:lstStyle/>
          <a:p>
            <a:r>
              <a:rPr lang="en-GB" dirty="0" smtClean="0"/>
              <a:t>Commentary?</a:t>
            </a:r>
            <a:endParaRPr lang="en-US" dirty="0"/>
          </a:p>
        </p:txBody>
      </p:sp>
      <p:sp>
        <p:nvSpPr>
          <p:cNvPr id="9" name="TextBox 8"/>
          <p:cNvSpPr txBox="1"/>
          <p:nvPr/>
        </p:nvSpPr>
        <p:spPr>
          <a:xfrm>
            <a:off x="932688" y="5626608"/>
            <a:ext cx="5237331" cy="369332"/>
          </a:xfrm>
          <a:prstGeom prst="rect">
            <a:avLst/>
          </a:prstGeom>
          <a:noFill/>
        </p:spPr>
        <p:txBody>
          <a:bodyPr wrap="none" rtlCol="0">
            <a:spAutoFit/>
          </a:bodyPr>
          <a:lstStyle/>
          <a:p>
            <a:r>
              <a:rPr lang="en-GB" dirty="0" smtClean="0"/>
              <a:t>What would you (anonymously) tell the observer?</a:t>
            </a:r>
            <a:endParaRPr lang="en-US" dirty="0"/>
          </a:p>
        </p:txBody>
      </p:sp>
      <p:sp>
        <p:nvSpPr>
          <p:cNvPr id="10" name="TextBox 9"/>
          <p:cNvSpPr txBox="1"/>
          <p:nvPr/>
        </p:nvSpPr>
        <p:spPr>
          <a:xfrm>
            <a:off x="4108704" y="4730496"/>
            <a:ext cx="4583306" cy="369332"/>
          </a:xfrm>
          <a:prstGeom prst="rect">
            <a:avLst/>
          </a:prstGeom>
          <a:noFill/>
        </p:spPr>
        <p:txBody>
          <a:bodyPr wrap="none" rtlCol="0">
            <a:spAutoFit/>
          </a:bodyPr>
          <a:lstStyle/>
          <a:p>
            <a:r>
              <a:rPr lang="en-GB" dirty="0" smtClean="0"/>
              <a:t>What will you try and do before next week?</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7" name="Title 1"/>
          <p:cNvSpPr>
            <a:spLocks noGrp="1"/>
          </p:cNvSpPr>
          <p:nvPr>
            <p:ph type="ctrTitle"/>
          </p:nvPr>
        </p:nvSpPr>
        <p:spPr>
          <a:xfrm>
            <a:off x="714375" y="2959100"/>
            <a:ext cx="7772400" cy="898525"/>
          </a:xfrm>
        </p:spPr>
        <p:txBody>
          <a:bodyPr/>
          <a:lstStyle/>
          <a:p>
            <a:pPr eaLnBrk="1" hangingPunct="1"/>
            <a:r>
              <a:rPr lang="en-GB" smtClean="0">
                <a:solidFill>
                  <a:schemeClr val="bg1"/>
                </a:solidFill>
                <a:effectLst/>
              </a:rPr>
              <a:t>Section 2</a:t>
            </a:r>
          </a:p>
        </p:txBody>
      </p:sp>
      <p:sp>
        <p:nvSpPr>
          <p:cNvPr id="3" name="Subtitle 2"/>
          <p:cNvSpPr>
            <a:spLocks noGrp="1"/>
          </p:cNvSpPr>
          <p:nvPr>
            <p:ph type="subTitle" idx="1"/>
          </p:nvPr>
        </p:nvSpPr>
        <p:spPr>
          <a:xfrm>
            <a:off x="1357290" y="5529274"/>
            <a:ext cx="5857916" cy="685808"/>
          </a:xfr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4"/>
          </a:lnRef>
          <a:fillRef idx="3">
            <a:schemeClr val="accent4"/>
          </a:fillRef>
          <a:effectRef idx="3">
            <a:schemeClr val="accent4"/>
          </a:effectRef>
          <a:fontRef idx="minor">
            <a:schemeClr val="lt1"/>
          </a:fontRef>
        </p:style>
        <p:txBody>
          <a:bodyPr rtlCol="0">
            <a:normAutofit/>
          </a:bodyPr>
          <a:lstStyle/>
          <a:p>
            <a:pPr marL="0" indent="0" algn="ctr" eaLnBrk="1" fontAlgn="auto" hangingPunct="1">
              <a:spcAft>
                <a:spcPts val="0"/>
              </a:spcAft>
              <a:buFont typeface="Arial" pitchFamily="34" charset="0"/>
              <a:buNone/>
              <a:defRPr/>
            </a:pPr>
            <a:r>
              <a:rPr lang="en-GB" dirty="0" smtClean="0">
                <a:solidFill>
                  <a:schemeClr val="bg1"/>
                </a:solidFill>
              </a:rPr>
              <a:t>Cornering Introduction</a:t>
            </a:r>
            <a:endParaRPr lang="en-GB" dirty="0">
              <a:solidFill>
                <a:schemeClr val="bg1"/>
              </a:solidFill>
            </a:endParaRPr>
          </a:p>
        </p:txBody>
      </p:sp>
      <p:pic>
        <p:nvPicPr>
          <p:cNvPr id="178179" name="Picture 3" descr="IAM Badge.png"/>
          <p:cNvPicPr>
            <a:picLocks noChangeAspect="1"/>
          </p:cNvPicPr>
          <p:nvPr/>
        </p:nvPicPr>
        <p:blipFill>
          <a:blip r:embed="rId3"/>
          <a:srcRect/>
          <a:stretch>
            <a:fillRect/>
          </a:stretch>
        </p:blipFill>
        <p:spPr bwMode="auto">
          <a:xfrm>
            <a:off x="3463925" y="714375"/>
            <a:ext cx="2216150" cy="2214563"/>
          </a:xfrm>
          <a:prstGeom prst="rect">
            <a:avLst/>
          </a:prstGeom>
          <a:noFill/>
          <a:ln w="9525">
            <a:noFill/>
            <a:miter lim="800000"/>
            <a:headEnd/>
            <a:tailEnd/>
          </a:ln>
        </p:spPr>
      </p:pic>
      <p:sp>
        <p:nvSpPr>
          <p:cNvPr id="5" name="Pentagon 4">
            <a:hlinkClick r:id="rId4" action="ppaction://hlinksldjump"/>
          </p:cNvPr>
          <p:cNvSpPr/>
          <p:nvPr/>
        </p:nvSpPr>
        <p:spPr>
          <a:xfrm>
            <a:off x="7286644" y="5529943"/>
            <a:ext cx="1500198" cy="685139"/>
          </a:xfrm>
          <a:prstGeom prst="homePlate">
            <a:avLst/>
          </a:prstGeo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GB" dirty="0"/>
              <a:t>Skip</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dirty="0" smtClean="0"/>
              <a:t>What Happens When A Car Corners?</a:t>
            </a:r>
            <a:endParaRPr lang="en-US" dirty="0"/>
          </a:p>
        </p:txBody>
      </p:sp>
      <p:sp>
        <p:nvSpPr>
          <p:cNvPr id="180226" name="Content Placeholder 10"/>
          <p:cNvSpPr>
            <a:spLocks noGrp="1"/>
          </p:cNvSpPr>
          <p:nvPr>
            <p:ph idx="1"/>
          </p:nvPr>
        </p:nvSpPr>
        <p:spPr/>
        <p:txBody>
          <a:bodyPr/>
          <a:lstStyle/>
          <a:p>
            <a:pPr eaLnBrk="1" hangingPunct="1"/>
            <a:endParaRPr lang="en-GB" b="1" smtClean="0">
              <a:latin typeface="Arial" charset="0"/>
            </a:endParaRPr>
          </a:p>
          <a:p>
            <a:pPr eaLnBrk="1" hangingPunct="1"/>
            <a:endParaRPr lang="en-GB" b="1" smtClean="0">
              <a:latin typeface="Arial" charset="0"/>
            </a:endParaRPr>
          </a:p>
          <a:p>
            <a:pPr eaLnBrk="1" hangingPunct="1"/>
            <a:endParaRPr lang="en-GB" b="1" smtClean="0">
              <a:latin typeface="Arial" charset="0"/>
            </a:endParaRPr>
          </a:p>
          <a:p>
            <a:pPr eaLnBrk="1" hangingPunct="1"/>
            <a:endParaRPr lang="en-GB" b="1" smtClean="0">
              <a:latin typeface="Arial" charset="0"/>
            </a:endParaRPr>
          </a:p>
          <a:p>
            <a:pPr eaLnBrk="1" hangingPunct="1"/>
            <a:endParaRPr lang="en-GB" b="1" smtClean="0">
              <a:latin typeface="Arial" charset="0"/>
            </a:endParaRPr>
          </a:p>
          <a:p>
            <a:pPr eaLnBrk="1" hangingPunct="1"/>
            <a:r>
              <a:rPr lang="en-GB" b="1" smtClean="0">
                <a:latin typeface="Arial" charset="0"/>
              </a:rPr>
              <a:t>Forces act on the car and its contents, and everything moves – or tries to move – to the outside of the corner</a:t>
            </a:r>
            <a:endParaRPr lang="en-US" b="1" smtClean="0">
              <a:latin typeface="Arial" charset="0"/>
            </a:endParaRPr>
          </a:p>
          <a:p>
            <a:pPr eaLnBrk="1" hangingPunct="1">
              <a:buFont typeface="Arial" charset="0"/>
              <a:buNone/>
            </a:pPr>
            <a:endParaRPr lang="en-GB" smtClean="0">
              <a:latin typeface="Arial" charset="0"/>
            </a:endParaRPr>
          </a:p>
        </p:txBody>
      </p:sp>
      <p:grpSp>
        <p:nvGrpSpPr>
          <p:cNvPr id="180227" name="Group 8"/>
          <p:cNvGrpSpPr>
            <a:grpSpLocks/>
          </p:cNvGrpSpPr>
          <p:nvPr/>
        </p:nvGrpSpPr>
        <p:grpSpPr bwMode="auto">
          <a:xfrm>
            <a:off x="1428750" y="1563688"/>
            <a:ext cx="6286500" cy="2794000"/>
            <a:chOff x="900" y="1207"/>
            <a:chExt cx="3960" cy="1760"/>
          </a:xfrm>
        </p:grpSpPr>
        <p:pic>
          <p:nvPicPr>
            <p:cNvPr id="180228" name="Picture 5" descr="car_cornering"/>
            <p:cNvPicPr>
              <a:picLocks noChangeAspect="1" noChangeArrowheads="1"/>
            </p:cNvPicPr>
            <p:nvPr/>
          </p:nvPicPr>
          <p:blipFill>
            <a:blip r:embed="rId3"/>
            <a:srcRect/>
            <a:stretch>
              <a:fillRect/>
            </a:stretch>
          </p:blipFill>
          <p:spPr bwMode="auto">
            <a:xfrm>
              <a:off x="900" y="1207"/>
              <a:ext cx="3960" cy="1760"/>
            </a:xfrm>
            <a:prstGeom prst="rect">
              <a:avLst/>
            </a:prstGeom>
            <a:noFill/>
            <a:ln w="9525">
              <a:noFill/>
              <a:miter lim="800000"/>
              <a:headEnd/>
              <a:tailEnd/>
            </a:ln>
          </p:spPr>
        </p:pic>
        <p:sp>
          <p:nvSpPr>
            <p:cNvPr id="180229" name="Arc 6"/>
            <p:cNvSpPr>
              <a:spLocks/>
            </p:cNvSpPr>
            <p:nvPr/>
          </p:nvSpPr>
          <p:spPr bwMode="auto">
            <a:xfrm rot="5400000">
              <a:off x="3448" y="1683"/>
              <a:ext cx="1088" cy="131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66"/>
              </a:solidFill>
              <a:round/>
              <a:headEnd/>
              <a:tailEnd type="triangle" w="med" len="med"/>
            </a:ln>
          </p:spPr>
          <p:txBody>
            <a:bodyPr wrap="none" anchor="ctr"/>
            <a:lstStyle/>
            <a:p>
              <a:endParaRPr lang="en-GB">
                <a:latin typeface="Cambria" pitchFamily="18" charset="0"/>
              </a:endParaRPr>
            </a:p>
          </p:txBody>
        </p:sp>
        <p:sp>
          <p:nvSpPr>
            <p:cNvPr id="180230" name="Line 7"/>
            <p:cNvSpPr>
              <a:spLocks noChangeShapeType="1"/>
            </p:cNvSpPr>
            <p:nvPr/>
          </p:nvSpPr>
          <p:spPr bwMode="auto">
            <a:xfrm>
              <a:off x="3152" y="1570"/>
              <a:ext cx="1588" cy="1180"/>
            </a:xfrm>
            <a:prstGeom prst="line">
              <a:avLst/>
            </a:prstGeom>
            <a:noFill/>
            <a:ln w="76200">
              <a:solidFill>
                <a:srgbClr val="0000FF"/>
              </a:solidFill>
              <a:prstDash val="dash"/>
              <a:round/>
              <a:headEnd/>
              <a:tailEnd type="triangle" w="med" len="med"/>
            </a:ln>
          </p:spPr>
          <p:txBody>
            <a:bodyPr/>
            <a:lstStyle/>
            <a:p>
              <a:endParaRPr lang="en-US"/>
            </a:p>
          </p:txBody>
        </p:sp>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3" name="Rectangle 2"/>
          <p:cNvSpPr>
            <a:spLocks noGrp="1"/>
          </p:cNvSpPr>
          <p:nvPr>
            <p:ph type="title" idx="4294967295"/>
          </p:nvPr>
        </p:nvSpPr>
        <p:spPr/>
        <p:txBody>
          <a:bodyPr/>
          <a:lstStyle/>
          <a:p>
            <a:r>
              <a:rPr lang="en-GB" smtClean="0"/>
              <a:t>Cornering Forces</a:t>
            </a:r>
            <a:endParaRPr lang="en-US" smtClean="0"/>
          </a:p>
        </p:txBody>
      </p:sp>
      <p:sp>
        <p:nvSpPr>
          <p:cNvPr id="182274" name="AutoShape 5"/>
          <p:cNvSpPr>
            <a:spLocks noChangeArrowheads="1"/>
          </p:cNvSpPr>
          <p:nvPr/>
        </p:nvSpPr>
        <p:spPr bwMode="auto">
          <a:xfrm>
            <a:off x="4710113" y="3082925"/>
            <a:ext cx="1328737" cy="2487613"/>
          </a:xfrm>
          <a:prstGeom prst="roundRect">
            <a:avLst>
              <a:gd name="adj" fmla="val 16667"/>
            </a:avLst>
          </a:prstGeom>
          <a:solidFill>
            <a:schemeClr val="accent1"/>
          </a:solidFill>
          <a:ln w="9525">
            <a:solidFill>
              <a:schemeClr val="tx1"/>
            </a:solidFill>
            <a:round/>
            <a:headEnd/>
            <a:tailEnd/>
          </a:ln>
        </p:spPr>
        <p:txBody>
          <a:bodyPr wrap="none" anchor="ctr"/>
          <a:lstStyle/>
          <a:p>
            <a:endParaRPr lang="en-US"/>
          </a:p>
        </p:txBody>
      </p:sp>
      <p:sp>
        <p:nvSpPr>
          <p:cNvPr id="182275" name="Rectangle 6"/>
          <p:cNvSpPr>
            <a:spLocks noChangeArrowheads="1"/>
          </p:cNvSpPr>
          <p:nvPr/>
        </p:nvSpPr>
        <p:spPr bwMode="auto">
          <a:xfrm>
            <a:off x="4902200" y="4806950"/>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2276" name="Rectangle 7"/>
          <p:cNvSpPr>
            <a:spLocks noChangeArrowheads="1"/>
          </p:cNvSpPr>
          <p:nvPr/>
        </p:nvSpPr>
        <p:spPr bwMode="auto">
          <a:xfrm>
            <a:off x="5735638" y="4806950"/>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2277" name="Rectangle 8"/>
          <p:cNvSpPr>
            <a:spLocks noChangeArrowheads="1"/>
          </p:cNvSpPr>
          <p:nvPr/>
        </p:nvSpPr>
        <p:spPr bwMode="auto">
          <a:xfrm>
            <a:off x="4906963" y="3311525"/>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2278" name="Rectangle 9"/>
          <p:cNvSpPr>
            <a:spLocks noChangeArrowheads="1"/>
          </p:cNvSpPr>
          <p:nvPr/>
        </p:nvSpPr>
        <p:spPr bwMode="auto">
          <a:xfrm>
            <a:off x="5740400" y="3311525"/>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2279" name="Line 10"/>
          <p:cNvSpPr>
            <a:spLocks noChangeShapeType="1"/>
          </p:cNvSpPr>
          <p:nvPr/>
        </p:nvSpPr>
        <p:spPr bwMode="auto">
          <a:xfrm flipV="1">
            <a:off x="5316538" y="1573213"/>
            <a:ext cx="0" cy="1244600"/>
          </a:xfrm>
          <a:prstGeom prst="line">
            <a:avLst/>
          </a:prstGeom>
          <a:noFill/>
          <a:ln w="76200">
            <a:solidFill>
              <a:schemeClr val="tx1"/>
            </a:solidFill>
            <a:round/>
            <a:headEnd/>
            <a:tailEnd type="triangle" w="med" len="med"/>
          </a:ln>
        </p:spPr>
        <p:txBody>
          <a:bodyPr/>
          <a:lstStyle/>
          <a:p>
            <a:endParaRPr lang="en-US"/>
          </a:p>
        </p:txBody>
      </p:sp>
      <p:sp>
        <p:nvSpPr>
          <p:cNvPr id="182280" name="Text Box 11"/>
          <p:cNvSpPr txBox="1">
            <a:spLocks noChangeArrowheads="1"/>
          </p:cNvSpPr>
          <p:nvPr/>
        </p:nvSpPr>
        <p:spPr bwMode="auto">
          <a:xfrm>
            <a:off x="301625" y="1827213"/>
            <a:ext cx="3938588" cy="1190625"/>
          </a:xfrm>
          <a:prstGeom prst="rect">
            <a:avLst/>
          </a:prstGeom>
          <a:noFill/>
          <a:ln w="9525">
            <a:noFill/>
            <a:miter lim="800000"/>
            <a:headEnd/>
            <a:tailEnd/>
          </a:ln>
        </p:spPr>
        <p:txBody>
          <a:bodyPr>
            <a:spAutoFit/>
          </a:bodyPr>
          <a:lstStyle/>
          <a:p>
            <a:r>
              <a:rPr lang="en-GB"/>
              <a:t>Car moving forwards at a fixed speed – no forces act on the car or its contents. However, everything has momentum.</a:t>
            </a:r>
            <a:endParaRPr lang="en-US"/>
          </a:p>
        </p:txBody>
      </p:sp>
      <p:sp>
        <p:nvSpPr>
          <p:cNvPr id="507916" name="Text Box 12"/>
          <p:cNvSpPr txBox="1">
            <a:spLocks noChangeArrowheads="1"/>
          </p:cNvSpPr>
          <p:nvPr/>
        </p:nvSpPr>
        <p:spPr bwMode="auto">
          <a:xfrm>
            <a:off x="185738" y="3967163"/>
            <a:ext cx="3757612" cy="641350"/>
          </a:xfrm>
          <a:prstGeom prst="rect">
            <a:avLst/>
          </a:prstGeom>
          <a:noFill/>
          <a:ln w="9525">
            <a:noFill/>
            <a:miter lim="800000"/>
            <a:headEnd/>
            <a:tailEnd/>
          </a:ln>
        </p:spPr>
        <p:txBody>
          <a:bodyPr>
            <a:spAutoFit/>
          </a:bodyPr>
          <a:lstStyle/>
          <a:p>
            <a:r>
              <a:rPr lang="en-GB"/>
              <a:t>Any change in speed or direction causes forces to act.</a:t>
            </a:r>
            <a:endParaRPr lang="en-US"/>
          </a:p>
        </p:txBody>
      </p:sp>
      <p:sp>
        <p:nvSpPr>
          <p:cNvPr id="507917" name="Text Box 13"/>
          <p:cNvSpPr txBox="1">
            <a:spLocks noChangeArrowheads="1"/>
          </p:cNvSpPr>
          <p:nvPr/>
        </p:nvSpPr>
        <p:spPr bwMode="auto">
          <a:xfrm>
            <a:off x="484188" y="5824538"/>
            <a:ext cx="7567612" cy="641350"/>
          </a:xfrm>
          <a:prstGeom prst="rect">
            <a:avLst/>
          </a:prstGeom>
          <a:noFill/>
          <a:ln w="9525">
            <a:noFill/>
            <a:miter lim="800000"/>
            <a:headEnd/>
            <a:tailEnd/>
          </a:ln>
        </p:spPr>
        <p:txBody>
          <a:bodyPr>
            <a:spAutoFit/>
          </a:bodyPr>
          <a:lstStyle/>
          <a:p>
            <a:r>
              <a:rPr lang="en-GB"/>
              <a:t>Momentum will then act on the car and its contents, and cause them to try and move in the original direction at the original speed.</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7916"/>
                                        </p:tgtEl>
                                        <p:attrNameLst>
                                          <p:attrName>style.visibility</p:attrName>
                                        </p:attrNameLst>
                                      </p:cBhvr>
                                      <p:to>
                                        <p:strVal val="visible"/>
                                      </p:to>
                                    </p:set>
                                    <p:anim calcmode="lin" valueType="num">
                                      <p:cBhvr additive="base">
                                        <p:cTn id="7" dur="500" fill="hold"/>
                                        <p:tgtEl>
                                          <p:spTgt spid="507916"/>
                                        </p:tgtEl>
                                        <p:attrNameLst>
                                          <p:attrName>ppt_x</p:attrName>
                                        </p:attrNameLst>
                                      </p:cBhvr>
                                      <p:tavLst>
                                        <p:tav tm="0">
                                          <p:val>
                                            <p:strVal val="#ppt_x"/>
                                          </p:val>
                                        </p:tav>
                                        <p:tav tm="100000">
                                          <p:val>
                                            <p:strVal val="#ppt_x"/>
                                          </p:val>
                                        </p:tav>
                                      </p:tavLst>
                                    </p:anim>
                                    <p:anim calcmode="lin" valueType="num">
                                      <p:cBhvr additive="base">
                                        <p:cTn id="8" dur="500" fill="hold"/>
                                        <p:tgtEl>
                                          <p:spTgt spid="507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7917"/>
                                        </p:tgtEl>
                                        <p:attrNameLst>
                                          <p:attrName>style.visibility</p:attrName>
                                        </p:attrNameLst>
                                      </p:cBhvr>
                                      <p:to>
                                        <p:strVal val="visible"/>
                                      </p:to>
                                    </p:set>
                                    <p:anim calcmode="lin" valueType="num">
                                      <p:cBhvr additive="base">
                                        <p:cTn id="13" dur="500" fill="hold"/>
                                        <p:tgtEl>
                                          <p:spTgt spid="507917"/>
                                        </p:tgtEl>
                                        <p:attrNameLst>
                                          <p:attrName>ppt_x</p:attrName>
                                        </p:attrNameLst>
                                      </p:cBhvr>
                                      <p:tavLst>
                                        <p:tav tm="0">
                                          <p:val>
                                            <p:strVal val="#ppt_x"/>
                                          </p:val>
                                        </p:tav>
                                        <p:tav tm="100000">
                                          <p:val>
                                            <p:strVal val="#ppt_x"/>
                                          </p:val>
                                        </p:tav>
                                      </p:tavLst>
                                    </p:anim>
                                    <p:anim calcmode="lin" valueType="num">
                                      <p:cBhvr additive="base">
                                        <p:cTn id="14" dur="500" fill="hold"/>
                                        <p:tgtEl>
                                          <p:spTgt spid="507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6" grpId="0"/>
      <p:bldP spid="507917"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1" name="Rectangle 2"/>
          <p:cNvSpPr>
            <a:spLocks noGrp="1"/>
          </p:cNvSpPr>
          <p:nvPr>
            <p:ph type="title" idx="4294967295"/>
          </p:nvPr>
        </p:nvSpPr>
        <p:spPr/>
        <p:txBody>
          <a:bodyPr/>
          <a:lstStyle/>
          <a:p>
            <a:r>
              <a:rPr lang="en-GB" smtClean="0"/>
              <a:t>Cornering Forces</a:t>
            </a:r>
            <a:endParaRPr lang="en-US" smtClean="0"/>
          </a:p>
        </p:txBody>
      </p:sp>
      <p:sp>
        <p:nvSpPr>
          <p:cNvPr id="184322" name="AutoShape 3"/>
          <p:cNvSpPr>
            <a:spLocks noChangeArrowheads="1"/>
          </p:cNvSpPr>
          <p:nvPr/>
        </p:nvSpPr>
        <p:spPr bwMode="auto">
          <a:xfrm>
            <a:off x="4710113" y="3082925"/>
            <a:ext cx="1328737" cy="2487613"/>
          </a:xfrm>
          <a:prstGeom prst="roundRect">
            <a:avLst>
              <a:gd name="adj" fmla="val 16667"/>
            </a:avLst>
          </a:prstGeom>
          <a:solidFill>
            <a:schemeClr val="accent1"/>
          </a:solidFill>
          <a:ln w="9525">
            <a:solidFill>
              <a:schemeClr val="tx1"/>
            </a:solidFill>
            <a:round/>
            <a:headEnd/>
            <a:tailEnd/>
          </a:ln>
        </p:spPr>
        <p:txBody>
          <a:bodyPr wrap="none" anchor="ctr"/>
          <a:lstStyle/>
          <a:p>
            <a:endParaRPr lang="en-US"/>
          </a:p>
        </p:txBody>
      </p:sp>
      <p:sp>
        <p:nvSpPr>
          <p:cNvPr id="184323" name="Rectangle 4"/>
          <p:cNvSpPr>
            <a:spLocks noChangeArrowheads="1"/>
          </p:cNvSpPr>
          <p:nvPr/>
        </p:nvSpPr>
        <p:spPr bwMode="auto">
          <a:xfrm>
            <a:off x="4902200" y="4806950"/>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4324" name="Rectangle 5"/>
          <p:cNvSpPr>
            <a:spLocks noChangeArrowheads="1"/>
          </p:cNvSpPr>
          <p:nvPr/>
        </p:nvSpPr>
        <p:spPr bwMode="auto">
          <a:xfrm>
            <a:off x="5735638" y="4806950"/>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4325" name="Rectangle 6"/>
          <p:cNvSpPr>
            <a:spLocks noChangeArrowheads="1"/>
          </p:cNvSpPr>
          <p:nvPr/>
        </p:nvSpPr>
        <p:spPr bwMode="auto">
          <a:xfrm rot="900000">
            <a:off x="4906963" y="3311525"/>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4326" name="Rectangle 7"/>
          <p:cNvSpPr>
            <a:spLocks noChangeArrowheads="1"/>
          </p:cNvSpPr>
          <p:nvPr/>
        </p:nvSpPr>
        <p:spPr bwMode="auto">
          <a:xfrm rot="900000">
            <a:off x="5740400" y="3311525"/>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4327" name="Line 8"/>
          <p:cNvSpPr>
            <a:spLocks noChangeShapeType="1"/>
          </p:cNvSpPr>
          <p:nvPr/>
        </p:nvSpPr>
        <p:spPr bwMode="auto">
          <a:xfrm flipV="1">
            <a:off x="5316538" y="1573213"/>
            <a:ext cx="0" cy="1244600"/>
          </a:xfrm>
          <a:prstGeom prst="line">
            <a:avLst/>
          </a:prstGeom>
          <a:noFill/>
          <a:ln w="76200">
            <a:solidFill>
              <a:schemeClr val="tx1"/>
            </a:solidFill>
            <a:round/>
            <a:headEnd/>
            <a:tailEnd type="triangle" w="med" len="med"/>
          </a:ln>
        </p:spPr>
        <p:txBody>
          <a:bodyPr/>
          <a:lstStyle/>
          <a:p>
            <a:endParaRPr lang="en-US"/>
          </a:p>
        </p:txBody>
      </p:sp>
      <p:sp>
        <p:nvSpPr>
          <p:cNvPr id="184328" name="Text Box 9"/>
          <p:cNvSpPr txBox="1">
            <a:spLocks noChangeArrowheads="1"/>
          </p:cNvSpPr>
          <p:nvPr/>
        </p:nvSpPr>
        <p:spPr bwMode="auto">
          <a:xfrm>
            <a:off x="301625" y="1827213"/>
            <a:ext cx="3311525" cy="366712"/>
          </a:xfrm>
          <a:prstGeom prst="rect">
            <a:avLst/>
          </a:prstGeom>
          <a:noFill/>
          <a:ln w="9525">
            <a:noFill/>
            <a:miter lim="800000"/>
            <a:headEnd/>
            <a:tailEnd/>
          </a:ln>
        </p:spPr>
        <p:txBody>
          <a:bodyPr>
            <a:spAutoFit/>
          </a:bodyPr>
          <a:lstStyle/>
          <a:p>
            <a:r>
              <a:rPr lang="en-GB"/>
              <a:t>We now turn the wheel.</a:t>
            </a:r>
            <a:endParaRPr lang="en-US"/>
          </a:p>
        </p:txBody>
      </p:sp>
      <p:sp>
        <p:nvSpPr>
          <p:cNvPr id="509962" name="Text Box 10"/>
          <p:cNvSpPr txBox="1">
            <a:spLocks noChangeArrowheads="1"/>
          </p:cNvSpPr>
          <p:nvPr/>
        </p:nvSpPr>
        <p:spPr bwMode="auto">
          <a:xfrm>
            <a:off x="290513" y="2652713"/>
            <a:ext cx="3757612" cy="1190625"/>
          </a:xfrm>
          <a:prstGeom prst="rect">
            <a:avLst/>
          </a:prstGeom>
          <a:noFill/>
          <a:ln w="9525">
            <a:noFill/>
            <a:miter lim="800000"/>
            <a:headEnd/>
            <a:tailEnd/>
          </a:ln>
        </p:spPr>
        <p:txBody>
          <a:bodyPr>
            <a:spAutoFit/>
          </a:bodyPr>
          <a:lstStyle/>
          <a:p>
            <a:r>
              <a:rPr lang="en-GB"/>
              <a:t>This creates a cornering force on the car body – but not on people and contents since they are not connected to the car.</a:t>
            </a:r>
            <a:endParaRPr lang="en-US"/>
          </a:p>
        </p:txBody>
      </p:sp>
      <p:sp>
        <p:nvSpPr>
          <p:cNvPr id="509963" name="Text Box 11"/>
          <p:cNvSpPr txBox="1">
            <a:spLocks noChangeArrowheads="1"/>
          </p:cNvSpPr>
          <p:nvPr/>
        </p:nvSpPr>
        <p:spPr bwMode="auto">
          <a:xfrm>
            <a:off x="484188" y="5824538"/>
            <a:ext cx="7567612" cy="641350"/>
          </a:xfrm>
          <a:prstGeom prst="rect">
            <a:avLst/>
          </a:prstGeom>
          <a:noFill/>
          <a:ln w="9525">
            <a:noFill/>
            <a:miter lim="800000"/>
            <a:headEnd/>
            <a:tailEnd/>
          </a:ln>
        </p:spPr>
        <p:txBody>
          <a:bodyPr>
            <a:spAutoFit/>
          </a:bodyPr>
          <a:lstStyle/>
          <a:p>
            <a:r>
              <a:rPr lang="en-GB"/>
              <a:t>People and contents carry straight-on because of momentum,  whilst car turns. (Appears that they move to the outside of the corner.)</a:t>
            </a:r>
            <a:endParaRPr lang="en-US"/>
          </a:p>
        </p:txBody>
      </p:sp>
      <p:sp>
        <p:nvSpPr>
          <p:cNvPr id="184331" name="Line 12"/>
          <p:cNvSpPr>
            <a:spLocks noChangeShapeType="1"/>
          </p:cNvSpPr>
          <p:nvPr/>
        </p:nvSpPr>
        <p:spPr bwMode="auto">
          <a:xfrm rot="5400000" flipV="1">
            <a:off x="6904038" y="2895600"/>
            <a:ext cx="0" cy="1244600"/>
          </a:xfrm>
          <a:prstGeom prst="line">
            <a:avLst/>
          </a:prstGeom>
          <a:noFill/>
          <a:ln w="76200">
            <a:solidFill>
              <a:schemeClr val="tx1"/>
            </a:solidFill>
            <a:round/>
            <a:headEnd/>
            <a:tailEnd type="triangle" w="med" len="med"/>
          </a:ln>
        </p:spPr>
        <p:txBody>
          <a:bodyPr/>
          <a:lstStyle/>
          <a:p>
            <a:endParaRPr lang="en-US"/>
          </a:p>
        </p:txBody>
      </p:sp>
      <p:sp>
        <p:nvSpPr>
          <p:cNvPr id="178189" name="Text Box 13"/>
          <p:cNvSpPr txBox="1">
            <a:spLocks noChangeArrowheads="1"/>
          </p:cNvSpPr>
          <p:nvPr/>
        </p:nvSpPr>
        <p:spPr bwMode="auto">
          <a:xfrm>
            <a:off x="520700" y="4062413"/>
            <a:ext cx="3937000" cy="1190625"/>
          </a:xfrm>
          <a:prstGeom prst="rect">
            <a:avLst/>
          </a:prstGeom>
          <a:noFill/>
          <a:ln w="9525">
            <a:noFill/>
            <a:miter lim="800000"/>
            <a:headEnd/>
            <a:tailEnd/>
          </a:ln>
        </p:spPr>
        <p:txBody>
          <a:bodyPr>
            <a:spAutoFit/>
          </a:bodyPr>
          <a:lstStyle/>
          <a:p>
            <a:r>
              <a:rPr lang="en-GB"/>
              <a:t>The car wants to carry straight-on because of momentum, but now has a sideways force too. Usually it starts to turn.</a:t>
            </a:r>
            <a:endParaRPr lang="en-US"/>
          </a:p>
        </p:txBody>
      </p:sp>
      <p:sp>
        <p:nvSpPr>
          <p:cNvPr id="184333" name="Text Box 14"/>
          <p:cNvSpPr txBox="1">
            <a:spLocks noChangeArrowheads="1"/>
          </p:cNvSpPr>
          <p:nvPr/>
        </p:nvSpPr>
        <p:spPr bwMode="auto">
          <a:xfrm>
            <a:off x="5595938" y="1646238"/>
            <a:ext cx="1327150" cy="366712"/>
          </a:xfrm>
          <a:prstGeom prst="rect">
            <a:avLst/>
          </a:prstGeom>
          <a:noFill/>
          <a:ln w="9525">
            <a:noFill/>
            <a:miter lim="800000"/>
            <a:headEnd/>
            <a:tailEnd/>
          </a:ln>
        </p:spPr>
        <p:txBody>
          <a:bodyPr wrap="none">
            <a:spAutoFit/>
          </a:bodyPr>
          <a:lstStyle/>
          <a:p>
            <a:r>
              <a:rPr lang="en-GB"/>
              <a:t>Momentum</a:t>
            </a:r>
            <a:endParaRPr lang="en-US"/>
          </a:p>
        </p:txBody>
      </p:sp>
      <p:sp>
        <p:nvSpPr>
          <p:cNvPr id="184334" name="Text Box 15"/>
          <p:cNvSpPr txBox="1">
            <a:spLocks noChangeArrowheads="1"/>
          </p:cNvSpPr>
          <p:nvPr/>
        </p:nvSpPr>
        <p:spPr bwMode="auto">
          <a:xfrm>
            <a:off x="6584950" y="2932113"/>
            <a:ext cx="1758950" cy="366712"/>
          </a:xfrm>
          <a:prstGeom prst="rect">
            <a:avLst/>
          </a:prstGeom>
          <a:noFill/>
          <a:ln w="9525">
            <a:noFill/>
            <a:miter lim="800000"/>
            <a:headEnd/>
            <a:tailEnd/>
          </a:ln>
        </p:spPr>
        <p:txBody>
          <a:bodyPr wrap="none">
            <a:spAutoFit/>
          </a:bodyPr>
          <a:lstStyle/>
          <a:p>
            <a:r>
              <a:rPr lang="en-GB"/>
              <a:t>Cornering force</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9962"/>
                                        </p:tgtEl>
                                        <p:attrNameLst>
                                          <p:attrName>style.visibility</p:attrName>
                                        </p:attrNameLst>
                                      </p:cBhvr>
                                      <p:to>
                                        <p:strVal val="visible"/>
                                      </p:to>
                                    </p:set>
                                    <p:anim calcmode="lin" valueType="num">
                                      <p:cBhvr additive="base">
                                        <p:cTn id="7" dur="500" fill="hold"/>
                                        <p:tgtEl>
                                          <p:spTgt spid="509962"/>
                                        </p:tgtEl>
                                        <p:attrNameLst>
                                          <p:attrName>ppt_x</p:attrName>
                                        </p:attrNameLst>
                                      </p:cBhvr>
                                      <p:tavLst>
                                        <p:tav tm="0">
                                          <p:val>
                                            <p:strVal val="#ppt_x"/>
                                          </p:val>
                                        </p:tav>
                                        <p:tav tm="100000">
                                          <p:val>
                                            <p:strVal val="#ppt_x"/>
                                          </p:val>
                                        </p:tav>
                                      </p:tavLst>
                                    </p:anim>
                                    <p:anim calcmode="lin" valueType="num">
                                      <p:cBhvr additive="base">
                                        <p:cTn id="8" dur="500" fill="hold"/>
                                        <p:tgtEl>
                                          <p:spTgt spid="5099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81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09963"/>
                                        </p:tgtEl>
                                        <p:attrNameLst>
                                          <p:attrName>style.visibility</p:attrName>
                                        </p:attrNameLst>
                                      </p:cBhvr>
                                      <p:to>
                                        <p:strVal val="visible"/>
                                      </p:to>
                                    </p:set>
                                    <p:anim calcmode="lin" valueType="num">
                                      <p:cBhvr additive="base">
                                        <p:cTn id="17" dur="500" fill="hold"/>
                                        <p:tgtEl>
                                          <p:spTgt spid="509963"/>
                                        </p:tgtEl>
                                        <p:attrNameLst>
                                          <p:attrName>ppt_x</p:attrName>
                                        </p:attrNameLst>
                                      </p:cBhvr>
                                      <p:tavLst>
                                        <p:tav tm="0">
                                          <p:val>
                                            <p:strVal val="#ppt_x"/>
                                          </p:val>
                                        </p:tav>
                                        <p:tav tm="100000">
                                          <p:val>
                                            <p:strVal val="#ppt_x"/>
                                          </p:val>
                                        </p:tav>
                                      </p:tavLst>
                                    </p:anim>
                                    <p:anim calcmode="lin" valueType="num">
                                      <p:cBhvr additive="base">
                                        <p:cTn id="18" dur="500" fill="hold"/>
                                        <p:tgtEl>
                                          <p:spTgt spid="509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62" grpId="0"/>
      <p:bldP spid="509963" grpId="0"/>
      <p:bldP spid="178189"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69" name="Rectangle 2"/>
          <p:cNvSpPr>
            <a:spLocks noGrp="1"/>
          </p:cNvSpPr>
          <p:nvPr>
            <p:ph type="title" idx="4294967295"/>
          </p:nvPr>
        </p:nvSpPr>
        <p:spPr/>
        <p:txBody>
          <a:bodyPr/>
          <a:lstStyle/>
          <a:p>
            <a:r>
              <a:rPr lang="en-GB" smtClean="0"/>
              <a:t>Cornering Forces</a:t>
            </a:r>
            <a:endParaRPr lang="en-US" smtClean="0"/>
          </a:p>
        </p:txBody>
      </p:sp>
      <p:sp>
        <p:nvSpPr>
          <p:cNvPr id="186370" name="AutoShape 3"/>
          <p:cNvSpPr>
            <a:spLocks noChangeArrowheads="1"/>
          </p:cNvSpPr>
          <p:nvPr/>
        </p:nvSpPr>
        <p:spPr bwMode="auto">
          <a:xfrm>
            <a:off x="6088063" y="3082925"/>
            <a:ext cx="1328737" cy="2487613"/>
          </a:xfrm>
          <a:prstGeom prst="roundRect">
            <a:avLst>
              <a:gd name="adj" fmla="val 16667"/>
            </a:avLst>
          </a:prstGeom>
          <a:solidFill>
            <a:schemeClr val="accent1"/>
          </a:solidFill>
          <a:ln w="9525">
            <a:solidFill>
              <a:schemeClr val="tx1"/>
            </a:solidFill>
            <a:round/>
            <a:headEnd/>
            <a:tailEnd/>
          </a:ln>
        </p:spPr>
        <p:txBody>
          <a:bodyPr wrap="none" anchor="ctr"/>
          <a:lstStyle/>
          <a:p>
            <a:endParaRPr lang="en-US"/>
          </a:p>
        </p:txBody>
      </p:sp>
      <p:sp>
        <p:nvSpPr>
          <p:cNvPr id="186371" name="Rectangle 4"/>
          <p:cNvSpPr>
            <a:spLocks noChangeArrowheads="1"/>
          </p:cNvSpPr>
          <p:nvPr/>
        </p:nvSpPr>
        <p:spPr bwMode="auto">
          <a:xfrm>
            <a:off x="6280150" y="4806950"/>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6372" name="Rectangle 5"/>
          <p:cNvSpPr>
            <a:spLocks noChangeArrowheads="1"/>
          </p:cNvSpPr>
          <p:nvPr/>
        </p:nvSpPr>
        <p:spPr bwMode="auto">
          <a:xfrm>
            <a:off x="7113588" y="4806950"/>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6373" name="Rectangle 6"/>
          <p:cNvSpPr>
            <a:spLocks noChangeArrowheads="1"/>
          </p:cNvSpPr>
          <p:nvPr/>
        </p:nvSpPr>
        <p:spPr bwMode="auto">
          <a:xfrm rot="900000">
            <a:off x="6284913" y="3311525"/>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6374" name="Rectangle 7"/>
          <p:cNvSpPr>
            <a:spLocks noChangeArrowheads="1"/>
          </p:cNvSpPr>
          <p:nvPr/>
        </p:nvSpPr>
        <p:spPr bwMode="auto">
          <a:xfrm rot="900000">
            <a:off x="7118350" y="3311525"/>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86375" name="Line 8"/>
          <p:cNvSpPr>
            <a:spLocks noChangeShapeType="1"/>
          </p:cNvSpPr>
          <p:nvPr/>
        </p:nvSpPr>
        <p:spPr bwMode="auto">
          <a:xfrm flipV="1">
            <a:off x="6694488" y="1573213"/>
            <a:ext cx="0" cy="1244600"/>
          </a:xfrm>
          <a:prstGeom prst="line">
            <a:avLst/>
          </a:prstGeom>
          <a:noFill/>
          <a:ln w="76200">
            <a:solidFill>
              <a:schemeClr val="tx1"/>
            </a:solidFill>
            <a:round/>
            <a:headEnd/>
            <a:tailEnd type="triangle" w="med" len="med"/>
          </a:ln>
        </p:spPr>
        <p:txBody>
          <a:bodyPr/>
          <a:lstStyle/>
          <a:p>
            <a:endParaRPr lang="en-US"/>
          </a:p>
        </p:txBody>
      </p:sp>
      <p:sp>
        <p:nvSpPr>
          <p:cNvPr id="186376" name="Line 12"/>
          <p:cNvSpPr>
            <a:spLocks noChangeShapeType="1"/>
          </p:cNvSpPr>
          <p:nvPr/>
        </p:nvSpPr>
        <p:spPr bwMode="auto">
          <a:xfrm rot="5400000" flipV="1">
            <a:off x="8281988" y="2895600"/>
            <a:ext cx="0" cy="1244600"/>
          </a:xfrm>
          <a:prstGeom prst="line">
            <a:avLst/>
          </a:prstGeom>
          <a:noFill/>
          <a:ln w="76200">
            <a:solidFill>
              <a:schemeClr val="tx1"/>
            </a:solidFill>
            <a:round/>
            <a:headEnd/>
            <a:tailEnd type="triangle" w="med" len="med"/>
          </a:ln>
        </p:spPr>
        <p:txBody>
          <a:bodyPr/>
          <a:lstStyle/>
          <a:p>
            <a:endParaRPr lang="en-US"/>
          </a:p>
        </p:txBody>
      </p:sp>
      <p:sp>
        <p:nvSpPr>
          <p:cNvPr id="186377" name="Rectangle 13"/>
          <p:cNvSpPr>
            <a:spLocks noGrp="1"/>
          </p:cNvSpPr>
          <p:nvPr>
            <p:ph type="body" idx="4294967295"/>
          </p:nvPr>
        </p:nvSpPr>
        <p:spPr>
          <a:xfrm>
            <a:off x="0" y="2035175"/>
            <a:ext cx="7167563" cy="4525963"/>
          </a:xfrm>
        </p:spPr>
        <p:txBody>
          <a:bodyPr/>
          <a:lstStyle/>
          <a:p>
            <a:pPr>
              <a:lnSpc>
                <a:spcPct val="90000"/>
              </a:lnSpc>
            </a:pPr>
            <a:r>
              <a:rPr lang="en-GB" sz="2400" smtClean="0">
                <a:latin typeface="Arial" charset="0"/>
              </a:rPr>
              <a:t>The size of the cornering force depends on:</a:t>
            </a:r>
          </a:p>
          <a:p>
            <a:pPr lvl="1">
              <a:lnSpc>
                <a:spcPct val="90000"/>
              </a:lnSpc>
            </a:pPr>
            <a:r>
              <a:rPr lang="en-GB" sz="2000" smtClean="0">
                <a:latin typeface="Arial" charset="0"/>
              </a:rPr>
              <a:t>Amount we turn the wheel</a:t>
            </a:r>
          </a:p>
          <a:p>
            <a:pPr lvl="1">
              <a:lnSpc>
                <a:spcPct val="90000"/>
              </a:lnSpc>
            </a:pPr>
            <a:r>
              <a:rPr lang="en-GB" sz="2000" smtClean="0">
                <a:latin typeface="Arial" charset="0"/>
              </a:rPr>
              <a:t>Grip between tyre and road</a:t>
            </a:r>
          </a:p>
          <a:p>
            <a:pPr lvl="2">
              <a:lnSpc>
                <a:spcPct val="90000"/>
              </a:lnSpc>
            </a:pPr>
            <a:r>
              <a:rPr lang="en-GB" sz="1800" smtClean="0">
                <a:latin typeface="Arial" charset="0"/>
              </a:rPr>
              <a:t>Leaves</a:t>
            </a:r>
          </a:p>
          <a:p>
            <a:pPr lvl="2">
              <a:lnSpc>
                <a:spcPct val="90000"/>
              </a:lnSpc>
            </a:pPr>
            <a:r>
              <a:rPr lang="en-GB" sz="1800" smtClean="0">
                <a:latin typeface="Arial" charset="0"/>
              </a:rPr>
              <a:t>Ice</a:t>
            </a:r>
          </a:p>
          <a:p>
            <a:pPr lvl="2">
              <a:lnSpc>
                <a:spcPct val="90000"/>
              </a:lnSpc>
            </a:pPr>
            <a:r>
              <a:rPr lang="en-GB" sz="1800" smtClean="0">
                <a:latin typeface="Arial" charset="0"/>
              </a:rPr>
              <a:t>Water</a:t>
            </a:r>
          </a:p>
          <a:p>
            <a:pPr lvl="2">
              <a:lnSpc>
                <a:spcPct val="90000"/>
              </a:lnSpc>
            </a:pPr>
            <a:r>
              <a:rPr lang="en-GB" sz="1800" smtClean="0">
                <a:latin typeface="Arial" charset="0"/>
              </a:rPr>
              <a:t>Mud</a:t>
            </a:r>
          </a:p>
          <a:p>
            <a:pPr lvl="2">
              <a:lnSpc>
                <a:spcPct val="90000"/>
              </a:lnSpc>
            </a:pPr>
            <a:r>
              <a:rPr lang="en-GB" sz="1800" smtClean="0">
                <a:latin typeface="Arial" charset="0"/>
              </a:rPr>
              <a:t>etc</a:t>
            </a:r>
          </a:p>
          <a:p>
            <a:pPr lvl="1">
              <a:lnSpc>
                <a:spcPct val="90000"/>
              </a:lnSpc>
            </a:pPr>
            <a:r>
              <a:rPr lang="en-GB" sz="2000" smtClean="0">
                <a:latin typeface="Arial" charset="0"/>
              </a:rPr>
              <a:t>Angle of road – properly called Camber</a:t>
            </a:r>
            <a:endParaRPr lang="en-US" sz="2000" smtClean="0">
              <a:latin typeface="Arial" charset="0"/>
            </a:endParaRPr>
          </a:p>
        </p:txBody>
      </p:sp>
      <p:sp>
        <p:nvSpPr>
          <p:cNvPr id="186378" name="AutoShape 11"/>
          <p:cNvSpPr>
            <a:spLocks noChangeArrowheads="1"/>
          </p:cNvSpPr>
          <p:nvPr/>
        </p:nvSpPr>
        <p:spPr bwMode="auto">
          <a:xfrm>
            <a:off x="2690813" y="5484813"/>
            <a:ext cx="1817687" cy="384175"/>
          </a:xfrm>
          <a:prstGeom prst="wedgeRectCallout">
            <a:avLst>
              <a:gd name="adj1" fmla="val 59782"/>
              <a:gd name="adj2" fmla="val -192148"/>
            </a:avLst>
          </a:prstGeom>
          <a:solidFill>
            <a:srgbClr val="FFFF00"/>
          </a:solidFill>
          <a:ln w="9525">
            <a:solidFill>
              <a:schemeClr val="tx1"/>
            </a:solidFill>
            <a:miter lim="800000"/>
            <a:headEnd/>
            <a:tailEnd/>
          </a:ln>
        </p:spPr>
        <p:txBody>
          <a:bodyPr/>
          <a:lstStyle/>
          <a:p>
            <a:pPr algn="ctr"/>
            <a:r>
              <a:rPr lang="en-GB"/>
              <a:t>See later</a:t>
            </a:r>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7" name="Rectangle 2"/>
          <p:cNvSpPr>
            <a:spLocks noGrp="1"/>
          </p:cNvSpPr>
          <p:nvPr>
            <p:ph type="title" idx="4294967295"/>
          </p:nvPr>
        </p:nvSpPr>
        <p:spPr/>
        <p:txBody>
          <a:bodyPr/>
          <a:lstStyle/>
          <a:p>
            <a:r>
              <a:rPr lang="en-GB" smtClean="0"/>
              <a:t>Cornering Forces</a:t>
            </a:r>
            <a:endParaRPr lang="en-US" smtClean="0"/>
          </a:p>
        </p:txBody>
      </p:sp>
      <p:sp>
        <p:nvSpPr>
          <p:cNvPr id="188418" name="Rectangle 3"/>
          <p:cNvSpPr>
            <a:spLocks noGrp="1"/>
          </p:cNvSpPr>
          <p:nvPr>
            <p:ph type="body" idx="4294967295"/>
          </p:nvPr>
        </p:nvSpPr>
        <p:spPr>
          <a:xfrm>
            <a:off x="457200" y="1600200"/>
            <a:ext cx="8421688" cy="4525963"/>
          </a:xfrm>
        </p:spPr>
        <p:txBody>
          <a:bodyPr/>
          <a:lstStyle/>
          <a:p>
            <a:r>
              <a:rPr lang="en-GB" sz="2400" dirty="0" smtClean="0">
                <a:latin typeface="Arial" charset="0"/>
              </a:rPr>
              <a:t>If cornering force is bigger than momentum then the car will turn</a:t>
            </a:r>
          </a:p>
          <a:p>
            <a:r>
              <a:rPr lang="en-GB" sz="2400" dirty="0" smtClean="0">
                <a:latin typeface="Arial" charset="0"/>
              </a:rPr>
              <a:t>The amount it turns will depend on how much bigger</a:t>
            </a:r>
          </a:p>
          <a:p>
            <a:r>
              <a:rPr lang="en-GB" sz="2400" dirty="0" smtClean="0">
                <a:latin typeface="Arial" charset="0"/>
              </a:rPr>
              <a:t>If momentum is bigger than the cornering force then you fall-off of the corner into the ditch</a:t>
            </a:r>
            <a:endParaRPr lang="en-US" sz="2400" dirty="0" smtClean="0">
              <a:latin typeface="Arial"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5" name="Rectangle 2"/>
          <p:cNvSpPr>
            <a:spLocks noGrp="1"/>
          </p:cNvSpPr>
          <p:nvPr>
            <p:ph type="title" idx="4294967295"/>
          </p:nvPr>
        </p:nvSpPr>
        <p:spPr/>
        <p:txBody>
          <a:bodyPr/>
          <a:lstStyle/>
          <a:p>
            <a:r>
              <a:rPr lang="en-GB" smtClean="0"/>
              <a:t>Cornering Forces</a:t>
            </a:r>
            <a:endParaRPr lang="en-US" smtClean="0"/>
          </a:p>
        </p:txBody>
      </p:sp>
      <p:sp>
        <p:nvSpPr>
          <p:cNvPr id="190466" name="Rectangle 3"/>
          <p:cNvSpPr>
            <a:spLocks noGrp="1"/>
          </p:cNvSpPr>
          <p:nvPr>
            <p:ph type="body" idx="4294967295"/>
          </p:nvPr>
        </p:nvSpPr>
        <p:spPr>
          <a:xfrm>
            <a:off x="457200" y="1376363"/>
            <a:ext cx="8421688" cy="1803400"/>
          </a:xfrm>
        </p:spPr>
        <p:txBody>
          <a:bodyPr/>
          <a:lstStyle/>
          <a:p>
            <a:pPr>
              <a:buFont typeface="Arial" charset="0"/>
              <a:buNone/>
            </a:pPr>
            <a:r>
              <a:rPr lang="en-GB" sz="2400" smtClean="0">
                <a:solidFill>
                  <a:srgbClr val="FF0000"/>
                </a:solidFill>
                <a:latin typeface="Arial" charset="0"/>
              </a:rPr>
              <a:t>	Going fast = large momentum</a:t>
            </a:r>
          </a:p>
          <a:p>
            <a:pPr>
              <a:buFont typeface="Arial" charset="0"/>
              <a:buNone/>
            </a:pPr>
            <a:r>
              <a:rPr lang="en-GB" sz="2400" smtClean="0">
                <a:solidFill>
                  <a:srgbClr val="FF0000"/>
                </a:solidFill>
                <a:latin typeface="Arial" charset="0"/>
              </a:rPr>
              <a:t>	Dodgy surface/tyres = small cornering force</a:t>
            </a:r>
          </a:p>
        </p:txBody>
      </p:sp>
      <p:sp>
        <p:nvSpPr>
          <p:cNvPr id="190467" name="AutoShape 3"/>
          <p:cNvSpPr>
            <a:spLocks noChangeArrowheads="1"/>
          </p:cNvSpPr>
          <p:nvPr/>
        </p:nvSpPr>
        <p:spPr bwMode="auto">
          <a:xfrm>
            <a:off x="1728788" y="3890963"/>
            <a:ext cx="1328737" cy="248761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a:p>
        </p:txBody>
      </p:sp>
      <p:sp>
        <p:nvSpPr>
          <p:cNvPr id="190468" name="Rectangle 4"/>
          <p:cNvSpPr>
            <a:spLocks noChangeArrowheads="1"/>
          </p:cNvSpPr>
          <p:nvPr/>
        </p:nvSpPr>
        <p:spPr bwMode="auto">
          <a:xfrm>
            <a:off x="1920875" y="5614988"/>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0469" name="Rectangle 5"/>
          <p:cNvSpPr>
            <a:spLocks noChangeArrowheads="1"/>
          </p:cNvSpPr>
          <p:nvPr/>
        </p:nvSpPr>
        <p:spPr bwMode="auto">
          <a:xfrm>
            <a:off x="2754313" y="5614988"/>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0470" name="Rectangle 6"/>
          <p:cNvSpPr>
            <a:spLocks noChangeArrowheads="1"/>
          </p:cNvSpPr>
          <p:nvPr/>
        </p:nvSpPr>
        <p:spPr bwMode="auto">
          <a:xfrm rot="900000">
            <a:off x="1925638" y="4119563"/>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0471" name="Rectangle 7"/>
          <p:cNvSpPr>
            <a:spLocks noChangeArrowheads="1"/>
          </p:cNvSpPr>
          <p:nvPr/>
        </p:nvSpPr>
        <p:spPr bwMode="auto">
          <a:xfrm rot="900000">
            <a:off x="2759075" y="4119563"/>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0472" name="Line 8"/>
          <p:cNvSpPr>
            <a:spLocks noChangeShapeType="1"/>
          </p:cNvSpPr>
          <p:nvPr/>
        </p:nvSpPr>
        <p:spPr bwMode="auto">
          <a:xfrm flipV="1">
            <a:off x="2335213" y="2381250"/>
            <a:ext cx="0" cy="1244600"/>
          </a:xfrm>
          <a:prstGeom prst="line">
            <a:avLst/>
          </a:prstGeom>
          <a:noFill/>
          <a:ln w="76200">
            <a:solidFill>
              <a:schemeClr val="tx1"/>
            </a:solidFill>
            <a:round/>
            <a:headEnd/>
            <a:tailEnd type="triangle" w="med" len="med"/>
          </a:ln>
        </p:spPr>
        <p:txBody>
          <a:bodyPr/>
          <a:lstStyle/>
          <a:p>
            <a:endParaRPr lang="en-US"/>
          </a:p>
        </p:txBody>
      </p:sp>
      <p:sp>
        <p:nvSpPr>
          <p:cNvPr id="190473" name="Line 12"/>
          <p:cNvSpPr>
            <a:spLocks noChangeShapeType="1"/>
          </p:cNvSpPr>
          <p:nvPr/>
        </p:nvSpPr>
        <p:spPr bwMode="auto">
          <a:xfrm rot="5400000" flipV="1">
            <a:off x="3922713" y="3703638"/>
            <a:ext cx="0" cy="1244600"/>
          </a:xfrm>
          <a:prstGeom prst="line">
            <a:avLst/>
          </a:prstGeom>
          <a:noFill/>
          <a:ln w="28575">
            <a:solidFill>
              <a:schemeClr val="tx1"/>
            </a:solidFill>
            <a:round/>
            <a:headEnd/>
            <a:tailEnd type="triangle" w="med" len="med"/>
          </a:ln>
        </p:spPr>
        <p:txBody>
          <a:bodyPr/>
          <a:lstStyle/>
          <a:p>
            <a:endParaRPr lang="en-US"/>
          </a:p>
        </p:txBody>
      </p:sp>
      <p:sp>
        <p:nvSpPr>
          <p:cNvPr id="190474" name="Freeform 12"/>
          <p:cNvSpPr>
            <a:spLocks/>
          </p:cNvSpPr>
          <p:nvPr/>
        </p:nvSpPr>
        <p:spPr bwMode="auto">
          <a:xfrm>
            <a:off x="2435225" y="2498725"/>
            <a:ext cx="658813" cy="1743075"/>
          </a:xfrm>
          <a:custGeom>
            <a:avLst/>
            <a:gdLst>
              <a:gd name="T0" fmla="*/ 0 w 415"/>
              <a:gd name="T1" fmla="*/ 2147483647 h 1098"/>
              <a:gd name="T2" fmla="*/ 2147483647 w 415"/>
              <a:gd name="T3" fmla="*/ 2147483647 h 1098"/>
              <a:gd name="T4" fmla="*/ 2147483647 w 415"/>
              <a:gd name="T5" fmla="*/ 0 h 1098"/>
              <a:gd name="T6" fmla="*/ 0 60000 65536"/>
              <a:gd name="T7" fmla="*/ 0 60000 65536"/>
              <a:gd name="T8" fmla="*/ 0 60000 65536"/>
              <a:gd name="T9" fmla="*/ 0 w 415"/>
              <a:gd name="T10" fmla="*/ 0 h 1098"/>
              <a:gd name="T11" fmla="*/ 415 w 415"/>
              <a:gd name="T12" fmla="*/ 1098 h 1098"/>
            </a:gdLst>
            <a:ahLst/>
            <a:cxnLst>
              <a:cxn ang="T6">
                <a:pos x="T0" y="T1"/>
              </a:cxn>
              <a:cxn ang="T7">
                <a:pos x="T2" y="T3"/>
              </a:cxn>
              <a:cxn ang="T8">
                <a:pos x="T4" y="T5"/>
              </a:cxn>
            </a:cxnLst>
            <a:rect l="T9" t="T10" r="T11" b="T12"/>
            <a:pathLst>
              <a:path w="415" h="1098">
                <a:moveTo>
                  <a:pt x="0" y="1098"/>
                </a:moveTo>
                <a:cubicBezTo>
                  <a:pt x="9" y="861"/>
                  <a:pt x="18" y="625"/>
                  <a:pt x="87" y="442"/>
                </a:cubicBezTo>
                <a:cubicBezTo>
                  <a:pt x="156" y="259"/>
                  <a:pt x="356" y="78"/>
                  <a:pt x="415" y="0"/>
                </a:cubicBezTo>
              </a:path>
            </a:pathLst>
          </a:custGeom>
          <a:noFill/>
          <a:ln w="57150">
            <a:solidFill>
              <a:srgbClr val="0000FF"/>
            </a:solidFill>
            <a:prstDash val="sysDot"/>
            <a:round/>
            <a:headEnd/>
            <a:tailEnd type="triangle" w="med" len="med"/>
          </a:ln>
        </p:spPr>
        <p:txBody>
          <a:bodyPr/>
          <a:lstStyle/>
          <a:p>
            <a:endParaRPr lang="en-US"/>
          </a:p>
        </p:txBody>
      </p:sp>
      <p:sp>
        <p:nvSpPr>
          <p:cNvPr id="190475" name="Text Box 13"/>
          <p:cNvSpPr txBox="1">
            <a:spLocks noChangeArrowheads="1"/>
          </p:cNvSpPr>
          <p:nvPr/>
        </p:nvSpPr>
        <p:spPr bwMode="auto">
          <a:xfrm>
            <a:off x="4629150" y="5024438"/>
            <a:ext cx="1920875" cy="579437"/>
          </a:xfrm>
          <a:prstGeom prst="rect">
            <a:avLst/>
          </a:prstGeom>
          <a:noFill/>
          <a:ln w="9525">
            <a:noFill/>
            <a:miter lim="800000"/>
            <a:headEnd/>
            <a:tailEnd/>
          </a:ln>
        </p:spPr>
        <p:txBody>
          <a:bodyPr wrap="none">
            <a:spAutoFit/>
          </a:bodyPr>
          <a:lstStyle/>
          <a:p>
            <a:r>
              <a:rPr lang="en-GB" sz="3200" b="1">
                <a:solidFill>
                  <a:schemeClr val="accent2"/>
                </a:solidFill>
              </a:rPr>
              <a:t>Disaster!</a:t>
            </a:r>
            <a:endParaRPr lang="en-US" sz="3200" b="1">
              <a:solidFill>
                <a:schemeClr val="accent2"/>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3" name="Rectangle 2"/>
          <p:cNvSpPr>
            <a:spLocks noGrp="1"/>
          </p:cNvSpPr>
          <p:nvPr>
            <p:ph type="title" idx="4294967295"/>
          </p:nvPr>
        </p:nvSpPr>
        <p:spPr/>
        <p:txBody>
          <a:bodyPr/>
          <a:lstStyle/>
          <a:p>
            <a:r>
              <a:rPr lang="en-GB" smtClean="0"/>
              <a:t>Cornering Forces</a:t>
            </a:r>
            <a:endParaRPr lang="en-US" smtClean="0"/>
          </a:p>
        </p:txBody>
      </p:sp>
      <p:sp>
        <p:nvSpPr>
          <p:cNvPr id="192514" name="Rectangle 3"/>
          <p:cNvSpPr>
            <a:spLocks noGrp="1"/>
          </p:cNvSpPr>
          <p:nvPr>
            <p:ph type="body" idx="4294967295"/>
          </p:nvPr>
        </p:nvSpPr>
        <p:spPr>
          <a:xfrm>
            <a:off x="457200" y="1376363"/>
            <a:ext cx="8421688" cy="1803400"/>
          </a:xfrm>
        </p:spPr>
        <p:txBody>
          <a:bodyPr/>
          <a:lstStyle/>
          <a:p>
            <a:pPr>
              <a:buFont typeface="Arial" charset="0"/>
              <a:buNone/>
            </a:pPr>
            <a:r>
              <a:rPr lang="en-GB" sz="2400" smtClean="0">
                <a:solidFill>
                  <a:srgbClr val="FF0000"/>
                </a:solidFill>
                <a:latin typeface="Arial" charset="0"/>
              </a:rPr>
              <a:t>	Going more slowly = less momentum</a:t>
            </a:r>
          </a:p>
          <a:p>
            <a:pPr>
              <a:buFont typeface="Arial" charset="0"/>
              <a:buNone/>
            </a:pPr>
            <a:r>
              <a:rPr lang="en-GB" sz="2400" smtClean="0">
                <a:solidFill>
                  <a:srgbClr val="FF0000"/>
                </a:solidFill>
                <a:latin typeface="Arial" charset="0"/>
              </a:rPr>
              <a:t>	Good surface/tyres = large cornering force</a:t>
            </a:r>
          </a:p>
        </p:txBody>
      </p:sp>
      <p:sp>
        <p:nvSpPr>
          <p:cNvPr id="192515" name="AutoShape 3"/>
          <p:cNvSpPr>
            <a:spLocks noChangeArrowheads="1"/>
          </p:cNvSpPr>
          <p:nvPr/>
        </p:nvSpPr>
        <p:spPr bwMode="auto">
          <a:xfrm>
            <a:off x="1728788" y="3890963"/>
            <a:ext cx="1328737" cy="248761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a:p>
        </p:txBody>
      </p:sp>
      <p:sp>
        <p:nvSpPr>
          <p:cNvPr id="192516" name="Rectangle 4"/>
          <p:cNvSpPr>
            <a:spLocks noChangeArrowheads="1"/>
          </p:cNvSpPr>
          <p:nvPr/>
        </p:nvSpPr>
        <p:spPr bwMode="auto">
          <a:xfrm>
            <a:off x="1920875" y="5614988"/>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2517" name="Rectangle 5"/>
          <p:cNvSpPr>
            <a:spLocks noChangeArrowheads="1"/>
          </p:cNvSpPr>
          <p:nvPr/>
        </p:nvSpPr>
        <p:spPr bwMode="auto">
          <a:xfrm>
            <a:off x="2754313" y="5614988"/>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2518" name="Rectangle 6"/>
          <p:cNvSpPr>
            <a:spLocks noChangeArrowheads="1"/>
          </p:cNvSpPr>
          <p:nvPr/>
        </p:nvSpPr>
        <p:spPr bwMode="auto">
          <a:xfrm rot="900000">
            <a:off x="1925638" y="4119563"/>
            <a:ext cx="138112"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2519" name="Rectangle 7"/>
          <p:cNvSpPr>
            <a:spLocks noChangeArrowheads="1"/>
          </p:cNvSpPr>
          <p:nvPr/>
        </p:nvSpPr>
        <p:spPr bwMode="auto">
          <a:xfrm rot="900000">
            <a:off x="2759075" y="4119563"/>
            <a:ext cx="138113" cy="5429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92520" name="Line 8"/>
          <p:cNvSpPr>
            <a:spLocks noChangeShapeType="1"/>
          </p:cNvSpPr>
          <p:nvPr/>
        </p:nvSpPr>
        <p:spPr bwMode="auto">
          <a:xfrm flipV="1">
            <a:off x="2335213" y="2381250"/>
            <a:ext cx="0" cy="1244600"/>
          </a:xfrm>
          <a:prstGeom prst="line">
            <a:avLst/>
          </a:prstGeom>
          <a:noFill/>
          <a:ln w="38100">
            <a:solidFill>
              <a:schemeClr val="tx1"/>
            </a:solidFill>
            <a:round/>
            <a:headEnd/>
            <a:tailEnd type="triangle" w="med" len="med"/>
          </a:ln>
        </p:spPr>
        <p:txBody>
          <a:bodyPr/>
          <a:lstStyle/>
          <a:p>
            <a:endParaRPr lang="en-US"/>
          </a:p>
        </p:txBody>
      </p:sp>
      <p:sp>
        <p:nvSpPr>
          <p:cNvPr id="192521" name="Line 12"/>
          <p:cNvSpPr>
            <a:spLocks noChangeShapeType="1"/>
          </p:cNvSpPr>
          <p:nvPr/>
        </p:nvSpPr>
        <p:spPr bwMode="auto">
          <a:xfrm rot="5400000" flipV="1">
            <a:off x="3922713" y="3703638"/>
            <a:ext cx="0" cy="1244600"/>
          </a:xfrm>
          <a:prstGeom prst="line">
            <a:avLst/>
          </a:prstGeom>
          <a:noFill/>
          <a:ln w="76200">
            <a:solidFill>
              <a:schemeClr val="tx1"/>
            </a:solidFill>
            <a:round/>
            <a:headEnd/>
            <a:tailEnd type="triangle" w="med" len="med"/>
          </a:ln>
        </p:spPr>
        <p:txBody>
          <a:bodyPr/>
          <a:lstStyle/>
          <a:p>
            <a:endParaRPr lang="en-US"/>
          </a:p>
        </p:txBody>
      </p:sp>
      <p:sp>
        <p:nvSpPr>
          <p:cNvPr id="192522" name="Freeform 11"/>
          <p:cNvSpPr>
            <a:spLocks/>
          </p:cNvSpPr>
          <p:nvPr/>
        </p:nvSpPr>
        <p:spPr bwMode="auto">
          <a:xfrm>
            <a:off x="2435225" y="2795588"/>
            <a:ext cx="2105025" cy="1446212"/>
          </a:xfrm>
          <a:custGeom>
            <a:avLst/>
            <a:gdLst>
              <a:gd name="T0" fmla="*/ 0 w 415"/>
              <a:gd name="T1" fmla="*/ 2147483647 h 1098"/>
              <a:gd name="T2" fmla="*/ 2147483647 w 415"/>
              <a:gd name="T3" fmla="*/ 2147483647 h 1098"/>
              <a:gd name="T4" fmla="*/ 2147483647 w 415"/>
              <a:gd name="T5" fmla="*/ 0 h 1098"/>
              <a:gd name="T6" fmla="*/ 0 60000 65536"/>
              <a:gd name="T7" fmla="*/ 0 60000 65536"/>
              <a:gd name="T8" fmla="*/ 0 60000 65536"/>
              <a:gd name="T9" fmla="*/ 0 w 415"/>
              <a:gd name="T10" fmla="*/ 0 h 1098"/>
              <a:gd name="T11" fmla="*/ 415 w 415"/>
              <a:gd name="T12" fmla="*/ 1098 h 1098"/>
            </a:gdLst>
            <a:ahLst/>
            <a:cxnLst>
              <a:cxn ang="T6">
                <a:pos x="T0" y="T1"/>
              </a:cxn>
              <a:cxn ang="T7">
                <a:pos x="T2" y="T3"/>
              </a:cxn>
              <a:cxn ang="T8">
                <a:pos x="T4" y="T5"/>
              </a:cxn>
            </a:cxnLst>
            <a:rect l="T9" t="T10" r="T11" b="T12"/>
            <a:pathLst>
              <a:path w="415" h="1098">
                <a:moveTo>
                  <a:pt x="0" y="1098"/>
                </a:moveTo>
                <a:cubicBezTo>
                  <a:pt x="9" y="861"/>
                  <a:pt x="18" y="625"/>
                  <a:pt x="87" y="442"/>
                </a:cubicBezTo>
                <a:cubicBezTo>
                  <a:pt x="156" y="259"/>
                  <a:pt x="356" y="78"/>
                  <a:pt x="415" y="0"/>
                </a:cubicBezTo>
              </a:path>
            </a:pathLst>
          </a:custGeom>
          <a:noFill/>
          <a:ln w="57150">
            <a:solidFill>
              <a:srgbClr val="0000FF"/>
            </a:solidFill>
            <a:prstDash val="sysDot"/>
            <a:round/>
            <a:headEnd/>
            <a:tailEnd type="triangle" w="med" len="med"/>
          </a:ln>
        </p:spPr>
        <p:txBody>
          <a:bodyPr/>
          <a:lstStyle/>
          <a:p>
            <a:endParaRPr lang="en-US"/>
          </a:p>
        </p:txBody>
      </p:sp>
      <p:sp>
        <p:nvSpPr>
          <p:cNvPr id="192523" name="Text Box 12"/>
          <p:cNvSpPr txBox="1">
            <a:spLocks noChangeArrowheads="1"/>
          </p:cNvSpPr>
          <p:nvPr/>
        </p:nvSpPr>
        <p:spPr bwMode="auto">
          <a:xfrm>
            <a:off x="4629150" y="5024438"/>
            <a:ext cx="1965325" cy="579437"/>
          </a:xfrm>
          <a:prstGeom prst="rect">
            <a:avLst/>
          </a:prstGeom>
          <a:noFill/>
          <a:ln w="9525">
            <a:noFill/>
            <a:miter lim="800000"/>
            <a:headEnd/>
            <a:tailEnd/>
          </a:ln>
        </p:spPr>
        <p:txBody>
          <a:bodyPr wrap="none">
            <a:spAutoFit/>
          </a:bodyPr>
          <a:lstStyle/>
          <a:p>
            <a:r>
              <a:rPr lang="en-GB" sz="3200" b="1">
                <a:solidFill>
                  <a:schemeClr val="accent2"/>
                </a:solidFill>
              </a:rPr>
              <a:t>Success!</a:t>
            </a:r>
            <a:endParaRPr lang="en-US" sz="3200" b="1">
              <a:solidFill>
                <a:schemeClr val="accent2"/>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rmAutofit/>
          </a:bodyPr>
          <a:lstStyle/>
          <a:p>
            <a:pPr eaLnBrk="1" fontAlgn="auto" hangingPunct="1">
              <a:spcAft>
                <a:spcPts val="0"/>
              </a:spcAft>
              <a:defRPr/>
            </a:pPr>
            <a:r>
              <a:rPr lang="en-GB" dirty="0" smtClean="0"/>
              <a:t>Camber</a:t>
            </a:r>
            <a:endParaRPr lang="en-US" dirty="0"/>
          </a:p>
        </p:txBody>
      </p:sp>
      <p:sp>
        <p:nvSpPr>
          <p:cNvPr id="194562" name="Content Placeholder 9"/>
          <p:cNvSpPr>
            <a:spLocks noGrp="1"/>
          </p:cNvSpPr>
          <p:nvPr>
            <p:ph idx="1"/>
          </p:nvPr>
        </p:nvSpPr>
        <p:spPr>
          <a:xfrm>
            <a:off x="457200" y="1600200"/>
            <a:ext cx="8229600" cy="2260600"/>
          </a:xfrm>
        </p:spPr>
        <p:txBody>
          <a:bodyPr/>
          <a:lstStyle/>
          <a:p>
            <a:pPr marL="2243138" indent="-273050" eaLnBrk="1" hangingPunct="1">
              <a:lnSpc>
                <a:spcPct val="90000"/>
              </a:lnSpc>
              <a:spcBef>
                <a:spcPct val="50000"/>
              </a:spcBef>
            </a:pPr>
            <a:r>
              <a:rPr lang="en-GB" sz="2000" dirty="0" smtClean="0">
                <a:latin typeface="Arial" charset="0"/>
              </a:rPr>
              <a:t>This is an “Adverse Camber”</a:t>
            </a:r>
          </a:p>
          <a:p>
            <a:pPr marL="2243138" indent="-273050" eaLnBrk="1" hangingPunct="1">
              <a:lnSpc>
                <a:spcPct val="90000"/>
              </a:lnSpc>
              <a:spcBef>
                <a:spcPct val="50000"/>
              </a:spcBef>
            </a:pPr>
            <a:r>
              <a:rPr lang="en-GB" sz="2000" dirty="0" smtClean="0">
                <a:latin typeface="Arial" charset="0"/>
              </a:rPr>
              <a:t>The angle of the road pushes the car to the outside of the corner – therefore </a:t>
            </a:r>
            <a:r>
              <a:rPr lang="en-GB" sz="2000" dirty="0" smtClean="0">
                <a:solidFill>
                  <a:schemeClr val="accent2"/>
                </a:solidFill>
                <a:latin typeface="Arial" charset="0"/>
              </a:rPr>
              <a:t>reducing the cornering force</a:t>
            </a:r>
          </a:p>
          <a:p>
            <a:pPr marL="2243138" indent="-273050" eaLnBrk="1" hangingPunct="1">
              <a:lnSpc>
                <a:spcPct val="90000"/>
              </a:lnSpc>
              <a:spcBef>
                <a:spcPct val="50000"/>
              </a:spcBef>
            </a:pPr>
            <a:r>
              <a:rPr lang="en-GB" sz="2000" dirty="0" smtClean="0">
                <a:latin typeface="Arial" charset="0"/>
              </a:rPr>
              <a:t>Therefore you need to travel much more slowly to </a:t>
            </a:r>
            <a:r>
              <a:rPr lang="en-GB" sz="2000" dirty="0" smtClean="0">
                <a:solidFill>
                  <a:schemeClr val="accent2"/>
                </a:solidFill>
                <a:latin typeface="Arial" charset="0"/>
              </a:rPr>
              <a:t>reduce momentum</a:t>
            </a:r>
            <a:r>
              <a:rPr lang="en-GB" sz="2000" dirty="0" smtClean="0">
                <a:latin typeface="Arial" charset="0"/>
              </a:rPr>
              <a:t> thus avoid falling-off</a:t>
            </a:r>
          </a:p>
          <a:p>
            <a:pPr marL="2243138" indent="-273050" eaLnBrk="1" hangingPunct="1">
              <a:lnSpc>
                <a:spcPct val="90000"/>
              </a:lnSpc>
              <a:spcBef>
                <a:spcPct val="50000"/>
              </a:spcBef>
              <a:buFont typeface="Arial" charset="0"/>
              <a:buNone/>
            </a:pPr>
            <a:endParaRPr lang="en-GB" sz="4000" dirty="0" smtClean="0">
              <a:latin typeface="Arial" charset="0"/>
            </a:endParaRPr>
          </a:p>
          <a:p>
            <a:pPr marL="2243138" indent="-273050" eaLnBrk="1" hangingPunct="1">
              <a:lnSpc>
                <a:spcPct val="90000"/>
              </a:lnSpc>
              <a:spcBef>
                <a:spcPct val="50000"/>
              </a:spcBef>
              <a:buFont typeface="Arial" charset="0"/>
              <a:buNone/>
            </a:pPr>
            <a:endParaRPr lang="en-US" sz="2000" dirty="0" smtClean="0">
              <a:latin typeface="Arial" charset="0"/>
            </a:endParaRPr>
          </a:p>
          <a:p>
            <a:pPr marL="2243138" indent="-273050" eaLnBrk="1" hangingPunct="1">
              <a:lnSpc>
                <a:spcPct val="90000"/>
              </a:lnSpc>
              <a:buFont typeface="Arial" charset="0"/>
              <a:buNone/>
            </a:pPr>
            <a:endParaRPr lang="en-GB" sz="2400" dirty="0" smtClean="0">
              <a:latin typeface="Arial" charset="0"/>
            </a:endParaRPr>
          </a:p>
        </p:txBody>
      </p:sp>
      <p:pic>
        <p:nvPicPr>
          <p:cNvPr id="194563" name="Picture 5" descr="IMG_9884"/>
          <p:cNvPicPr>
            <a:picLocks noChangeAspect="1" noChangeArrowheads="1"/>
          </p:cNvPicPr>
          <p:nvPr/>
        </p:nvPicPr>
        <p:blipFill>
          <a:blip r:embed="rId3"/>
          <a:srcRect/>
          <a:stretch>
            <a:fillRect/>
          </a:stretch>
        </p:blipFill>
        <p:spPr bwMode="auto">
          <a:xfrm>
            <a:off x="5357813" y="4071938"/>
            <a:ext cx="3611562" cy="2413000"/>
          </a:xfrm>
          <a:prstGeom prst="rect">
            <a:avLst/>
          </a:prstGeom>
          <a:noFill/>
          <a:ln w="57150">
            <a:solidFill>
              <a:schemeClr val="tx1"/>
            </a:solidFill>
            <a:miter lim="800000"/>
            <a:headEnd/>
            <a:tailEnd/>
          </a:ln>
        </p:spPr>
      </p:pic>
      <p:pic>
        <p:nvPicPr>
          <p:cNvPr id="194564" name="Picture 6" descr="mikewaite_v4_facts_AdverseC"/>
          <p:cNvPicPr>
            <a:picLocks noChangeAspect="1" noChangeArrowheads="1"/>
          </p:cNvPicPr>
          <p:nvPr/>
        </p:nvPicPr>
        <p:blipFill>
          <a:blip r:embed="rId4"/>
          <a:srcRect l="7732" t="5103" r="7216" b="5612"/>
          <a:stretch>
            <a:fillRect/>
          </a:stretch>
        </p:blipFill>
        <p:spPr bwMode="auto">
          <a:xfrm>
            <a:off x="642938" y="1500188"/>
            <a:ext cx="1571625" cy="2500312"/>
          </a:xfrm>
          <a:prstGeom prst="rect">
            <a:avLst/>
          </a:prstGeom>
          <a:noFill/>
          <a:ln w="57150">
            <a:solidFill>
              <a:schemeClr val="tx1"/>
            </a:solidFill>
            <a:miter lim="800000"/>
            <a:headEnd/>
            <a:tailEnd/>
          </a:ln>
        </p:spPr>
      </p:pic>
      <p:sp>
        <p:nvSpPr>
          <p:cNvPr id="194565" name="Text Box 6"/>
          <p:cNvSpPr txBox="1">
            <a:spLocks noChangeArrowheads="1"/>
          </p:cNvSpPr>
          <p:nvPr/>
        </p:nvSpPr>
        <p:spPr bwMode="auto">
          <a:xfrm>
            <a:off x="182563" y="4321175"/>
            <a:ext cx="5051425" cy="2225675"/>
          </a:xfrm>
          <a:prstGeom prst="rect">
            <a:avLst/>
          </a:prstGeom>
          <a:noFill/>
          <a:ln w="9525">
            <a:noFill/>
            <a:miter lim="800000"/>
            <a:headEnd/>
            <a:tailEnd/>
          </a:ln>
        </p:spPr>
        <p:txBody>
          <a:bodyPr>
            <a:spAutoFit/>
          </a:bodyPr>
          <a:lstStyle/>
          <a:p>
            <a:pPr fontAlgn="t">
              <a:buFontTx/>
              <a:buChar char="•"/>
            </a:pPr>
            <a:r>
              <a:rPr lang="en-GB" sz="2000"/>
              <a:t> This is a banked corner</a:t>
            </a:r>
          </a:p>
          <a:p>
            <a:pPr fontAlgn="t">
              <a:buFontTx/>
              <a:buChar char="•"/>
            </a:pPr>
            <a:r>
              <a:rPr lang="en-GB" sz="2000"/>
              <a:t> The angle of the road pushes the car to the inside of the corner – therefore </a:t>
            </a:r>
            <a:br>
              <a:rPr lang="en-GB" sz="2000"/>
            </a:br>
            <a:r>
              <a:rPr lang="en-GB" sz="2000">
                <a:solidFill>
                  <a:schemeClr val="accent2"/>
                </a:solidFill>
              </a:rPr>
              <a:t>increasing the cornering force</a:t>
            </a:r>
          </a:p>
          <a:p>
            <a:pPr fontAlgn="t">
              <a:buFontTx/>
              <a:buChar char="•"/>
            </a:pPr>
            <a:r>
              <a:rPr lang="en-GB" sz="2000"/>
              <a:t> Therefore you can travel faster (</a:t>
            </a:r>
            <a:r>
              <a:rPr lang="en-GB" sz="2000">
                <a:solidFill>
                  <a:schemeClr val="accent2"/>
                </a:solidFill>
              </a:rPr>
              <a:t>more momentum</a:t>
            </a:r>
            <a:r>
              <a:rPr lang="en-GB" sz="2000"/>
              <a:t>) without falling-off</a:t>
            </a:r>
            <a:endParaRPr lang="en-US" sz="2000"/>
          </a:p>
          <a:p>
            <a:pPr fontAlgn="t">
              <a:buFontTx/>
              <a:buChar char="•"/>
            </a:pPr>
            <a:endParaRPr lang="en-US" sz="200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a:bodyPr>
          <a:lstStyle/>
          <a:p>
            <a:pPr eaLnBrk="1" fontAlgn="auto" hangingPunct="1">
              <a:spcAft>
                <a:spcPts val="0"/>
              </a:spcAft>
              <a:defRPr/>
            </a:pPr>
            <a:r>
              <a:rPr lang="en-GB" smtClean="0"/>
              <a:t>Deliberate Camber</a:t>
            </a:r>
            <a:endParaRPr lang="en-US"/>
          </a:p>
        </p:txBody>
      </p:sp>
      <p:sp>
        <p:nvSpPr>
          <p:cNvPr id="196610" name="Rectangle 3"/>
          <p:cNvSpPr>
            <a:spLocks noGrp="1" noChangeArrowheads="1"/>
          </p:cNvSpPr>
          <p:nvPr>
            <p:ph type="body" idx="1"/>
          </p:nvPr>
        </p:nvSpPr>
        <p:spPr/>
        <p:txBody>
          <a:bodyPr/>
          <a:lstStyle/>
          <a:p>
            <a:pPr eaLnBrk="1" hangingPunct="1"/>
            <a:r>
              <a:rPr lang="en-GB" smtClean="0">
                <a:latin typeface="Arial" charset="0"/>
              </a:rPr>
              <a:t>Roads generally have a slight camber to make water fall to the drains</a:t>
            </a:r>
            <a:endParaRPr lang="en-US" smtClean="0">
              <a:latin typeface="Arial" charset="0"/>
            </a:endParaRPr>
          </a:p>
        </p:txBody>
      </p:sp>
      <p:pic>
        <p:nvPicPr>
          <p:cNvPr id="196611" name="Picture 5" descr="RoadCamberOut"/>
          <p:cNvPicPr>
            <a:picLocks noChangeAspect="1" noChangeArrowheads="1"/>
          </p:cNvPicPr>
          <p:nvPr/>
        </p:nvPicPr>
        <p:blipFill>
          <a:blip r:embed="rId3"/>
          <a:srcRect/>
          <a:stretch>
            <a:fillRect/>
          </a:stretch>
        </p:blipFill>
        <p:spPr bwMode="auto">
          <a:xfrm>
            <a:off x="611188" y="2852738"/>
            <a:ext cx="3810000" cy="2219325"/>
          </a:xfrm>
          <a:prstGeom prst="rect">
            <a:avLst/>
          </a:prstGeom>
          <a:noFill/>
          <a:ln w="9525">
            <a:noFill/>
            <a:miter lim="800000"/>
            <a:headEnd/>
            <a:tailEnd/>
          </a:ln>
        </p:spPr>
      </p:pic>
      <p:pic>
        <p:nvPicPr>
          <p:cNvPr id="196612" name="Picture 7" descr="RoadCamberIn"/>
          <p:cNvPicPr>
            <a:picLocks noChangeAspect="1" noChangeArrowheads="1"/>
          </p:cNvPicPr>
          <p:nvPr/>
        </p:nvPicPr>
        <p:blipFill>
          <a:blip r:embed="rId4"/>
          <a:srcRect/>
          <a:stretch>
            <a:fillRect/>
          </a:stretch>
        </p:blipFill>
        <p:spPr bwMode="auto">
          <a:xfrm>
            <a:off x="4716463" y="2852738"/>
            <a:ext cx="3810000" cy="2219325"/>
          </a:xfrm>
          <a:prstGeom prst="rect">
            <a:avLst/>
          </a:prstGeom>
          <a:noFill/>
          <a:ln w="9525">
            <a:noFill/>
            <a:miter lim="800000"/>
            <a:headEnd/>
            <a:tailEnd/>
          </a:ln>
        </p:spPr>
      </p:pic>
      <p:sp>
        <p:nvSpPr>
          <p:cNvPr id="196613" name="Text Box 8"/>
          <p:cNvSpPr txBox="1">
            <a:spLocks noChangeArrowheads="1"/>
          </p:cNvSpPr>
          <p:nvPr/>
        </p:nvSpPr>
        <p:spPr bwMode="auto">
          <a:xfrm>
            <a:off x="439738" y="5373688"/>
            <a:ext cx="3989387" cy="641350"/>
          </a:xfrm>
          <a:prstGeom prst="rect">
            <a:avLst/>
          </a:prstGeom>
          <a:noFill/>
          <a:ln w="9525">
            <a:noFill/>
            <a:miter lim="800000"/>
            <a:headEnd/>
            <a:tailEnd/>
          </a:ln>
        </p:spPr>
        <p:txBody>
          <a:bodyPr>
            <a:spAutoFit/>
          </a:bodyPr>
          <a:lstStyle/>
          <a:p>
            <a:pPr algn="ctr">
              <a:spcBef>
                <a:spcPct val="50000"/>
              </a:spcBef>
            </a:pPr>
            <a:r>
              <a:rPr lang="en-US"/>
              <a:t>Road in the UK with </a:t>
            </a:r>
            <a:r>
              <a:rPr lang="en-US" i="1"/>
              <a:t>outwards</a:t>
            </a:r>
            <a:r>
              <a:rPr lang="en-US"/>
              <a:t> facing camber </a:t>
            </a:r>
            <a:r>
              <a:rPr lang="en-US" b="1"/>
              <a:t>(called Crown Camber)</a:t>
            </a:r>
          </a:p>
        </p:txBody>
      </p:sp>
      <p:sp>
        <p:nvSpPr>
          <p:cNvPr id="196614" name="Text Box 9"/>
          <p:cNvSpPr txBox="1">
            <a:spLocks noChangeArrowheads="1"/>
          </p:cNvSpPr>
          <p:nvPr/>
        </p:nvSpPr>
        <p:spPr bwMode="auto">
          <a:xfrm>
            <a:off x="4787900" y="5373688"/>
            <a:ext cx="3713163" cy="641350"/>
          </a:xfrm>
          <a:prstGeom prst="rect">
            <a:avLst/>
          </a:prstGeom>
          <a:noFill/>
          <a:ln w="9525">
            <a:noFill/>
            <a:miter lim="800000"/>
            <a:headEnd/>
            <a:tailEnd/>
          </a:ln>
        </p:spPr>
        <p:txBody>
          <a:bodyPr>
            <a:spAutoFit/>
          </a:bodyPr>
          <a:lstStyle/>
          <a:p>
            <a:pPr algn="ctr">
              <a:spcBef>
                <a:spcPct val="50000"/>
              </a:spcBef>
            </a:pPr>
            <a:r>
              <a:rPr lang="en-US"/>
              <a:t>Road in the US with </a:t>
            </a:r>
            <a:r>
              <a:rPr lang="en-US" i="1"/>
              <a:t>inwards</a:t>
            </a:r>
            <a:r>
              <a:rPr lang="en-US"/>
              <a:t> facing camber to the central drain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Video</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rtlCol="0">
            <a:normAutofit/>
          </a:bodyPr>
          <a:lstStyle/>
          <a:p>
            <a:pPr eaLnBrk="1" fontAlgn="auto" hangingPunct="1">
              <a:spcAft>
                <a:spcPts val="0"/>
              </a:spcAft>
              <a:defRPr/>
            </a:pPr>
            <a:r>
              <a:rPr lang="en-GB" smtClean="0"/>
              <a:t>Crown Camber on corners</a:t>
            </a:r>
            <a:endParaRPr lang="en-US"/>
          </a:p>
        </p:txBody>
      </p:sp>
      <p:sp>
        <p:nvSpPr>
          <p:cNvPr id="15" name="Content Placeholder 14"/>
          <p:cNvSpPr>
            <a:spLocks noGrp="1"/>
          </p:cNvSpPr>
          <p:nvPr>
            <p:ph idx="1"/>
          </p:nvPr>
        </p:nvSpPr>
        <p:spPr/>
        <p:txBody>
          <a:bodyPr numCol="2" rtlCol="0">
            <a:normAutofit fontScale="77500" lnSpcReduction="20000"/>
          </a:bodyPr>
          <a:lstStyle/>
          <a:p>
            <a:pPr indent="15875" eaLnBrk="1" fontAlgn="auto" hangingPunct="1">
              <a:spcBef>
                <a:spcPct val="50000"/>
              </a:spcBef>
              <a:spcAft>
                <a:spcPts val="0"/>
              </a:spcAft>
              <a:buFont typeface="Arial" pitchFamily="34" charset="0"/>
              <a:buNone/>
              <a:defRPr/>
            </a:pPr>
            <a:endParaRPr lang="en-GB" dirty="0" smtClean="0"/>
          </a:p>
          <a:p>
            <a:pPr indent="15875" eaLnBrk="1" fontAlgn="auto" hangingPunct="1">
              <a:spcBef>
                <a:spcPct val="50000"/>
              </a:spcBef>
              <a:spcAft>
                <a:spcPts val="0"/>
              </a:spcAft>
              <a:buFont typeface="Arial" pitchFamily="34" charset="0"/>
              <a:buNone/>
              <a:defRPr/>
            </a:pPr>
            <a:endParaRPr lang="en-GB" dirty="0" smtClean="0"/>
          </a:p>
          <a:p>
            <a:pPr indent="15875" eaLnBrk="1" fontAlgn="auto" hangingPunct="1">
              <a:spcBef>
                <a:spcPct val="50000"/>
              </a:spcBef>
              <a:spcAft>
                <a:spcPts val="0"/>
              </a:spcAft>
              <a:buFont typeface="Arial" pitchFamily="34" charset="0"/>
              <a:buNone/>
              <a:defRPr/>
            </a:pPr>
            <a:endParaRPr lang="en-GB" dirty="0" smtClean="0"/>
          </a:p>
          <a:p>
            <a:pPr indent="15875" eaLnBrk="1" fontAlgn="auto" hangingPunct="1">
              <a:spcBef>
                <a:spcPct val="50000"/>
              </a:spcBef>
              <a:spcAft>
                <a:spcPts val="0"/>
              </a:spcAft>
              <a:buFont typeface="Arial" pitchFamily="34" charset="0"/>
              <a:buNone/>
              <a:defRPr/>
            </a:pPr>
            <a:endParaRPr lang="en-GB" dirty="0" smtClean="0"/>
          </a:p>
          <a:p>
            <a:pPr indent="15875" eaLnBrk="1" fontAlgn="auto" hangingPunct="1">
              <a:spcBef>
                <a:spcPct val="50000"/>
              </a:spcBef>
              <a:spcAft>
                <a:spcPts val="0"/>
              </a:spcAft>
              <a:buFont typeface="Arial" pitchFamily="34" charset="0"/>
              <a:buNone/>
              <a:defRPr/>
            </a:pPr>
            <a:r>
              <a:rPr lang="en-GB" dirty="0" smtClean="0"/>
              <a:t>On a right hand bend the Camber is adverse and increases the cornering effects therefore you must go </a:t>
            </a:r>
          </a:p>
          <a:p>
            <a:pPr indent="15875" eaLnBrk="1" fontAlgn="auto" hangingPunct="1">
              <a:spcBef>
                <a:spcPct val="50000"/>
              </a:spcBef>
              <a:spcAft>
                <a:spcPts val="0"/>
              </a:spcAft>
              <a:buFont typeface="Arial" pitchFamily="34" charset="0"/>
              <a:buNone/>
              <a:defRPr/>
            </a:pPr>
            <a:endParaRPr lang="en-GB" dirty="0" smtClean="0"/>
          </a:p>
          <a:p>
            <a:pPr indent="15875" eaLnBrk="1" fontAlgn="auto" hangingPunct="1">
              <a:spcBef>
                <a:spcPct val="50000"/>
              </a:spcBef>
              <a:spcAft>
                <a:spcPts val="0"/>
              </a:spcAft>
              <a:buFont typeface="Arial" pitchFamily="34" charset="0"/>
              <a:buNone/>
              <a:defRPr/>
            </a:pPr>
            <a:endParaRPr lang="en-GB" dirty="0" smtClean="0"/>
          </a:p>
          <a:p>
            <a:pPr indent="15875" eaLnBrk="1" fontAlgn="auto" hangingPunct="1">
              <a:spcBef>
                <a:spcPct val="50000"/>
              </a:spcBef>
              <a:spcAft>
                <a:spcPts val="0"/>
              </a:spcAft>
              <a:buFont typeface="Arial" pitchFamily="34" charset="0"/>
              <a:buNone/>
              <a:defRPr/>
            </a:pPr>
            <a:endParaRPr lang="en-GB" dirty="0" smtClean="0"/>
          </a:p>
          <a:p>
            <a:pPr indent="15875" eaLnBrk="1" fontAlgn="auto" hangingPunct="1">
              <a:spcBef>
                <a:spcPct val="50000"/>
              </a:spcBef>
              <a:spcAft>
                <a:spcPts val="0"/>
              </a:spcAft>
              <a:buFont typeface="Arial" pitchFamily="34" charset="0"/>
              <a:buNone/>
              <a:defRPr/>
            </a:pPr>
            <a:endParaRPr lang="en-GB" dirty="0" smtClean="0"/>
          </a:p>
          <a:p>
            <a:pPr indent="15875" eaLnBrk="1" fontAlgn="auto" hangingPunct="1">
              <a:spcBef>
                <a:spcPct val="50000"/>
              </a:spcBef>
              <a:spcAft>
                <a:spcPts val="0"/>
              </a:spcAft>
              <a:buFont typeface="Arial" pitchFamily="34" charset="0"/>
              <a:buNone/>
              <a:defRPr/>
            </a:pPr>
            <a:r>
              <a:rPr lang="en-GB" dirty="0" smtClean="0"/>
              <a:t>more slowly</a:t>
            </a:r>
          </a:p>
          <a:p>
            <a:pPr indent="15875" eaLnBrk="1" fontAlgn="auto" hangingPunct="1">
              <a:spcBef>
                <a:spcPct val="50000"/>
              </a:spcBef>
              <a:spcAft>
                <a:spcPts val="0"/>
              </a:spcAft>
              <a:buFont typeface="Arial" pitchFamily="34" charset="0"/>
              <a:buNone/>
              <a:defRPr/>
            </a:pPr>
            <a:r>
              <a:rPr lang="en-GB" dirty="0" smtClean="0"/>
              <a:t>On a left hand bend the Camber decreases the cornering effects therefore you can go more quickly</a:t>
            </a:r>
            <a:endParaRPr lang="en-US" dirty="0" smtClean="0"/>
          </a:p>
          <a:p>
            <a:pPr indent="15875" eaLnBrk="1" fontAlgn="auto" hangingPunct="1">
              <a:spcBef>
                <a:spcPct val="50000"/>
              </a:spcBef>
              <a:spcAft>
                <a:spcPts val="0"/>
              </a:spcAft>
              <a:buFont typeface="Arial" pitchFamily="34" charset="0"/>
              <a:buNone/>
              <a:defRPr/>
            </a:pPr>
            <a:endParaRPr lang="en-US" dirty="0" smtClean="0"/>
          </a:p>
          <a:p>
            <a:pPr indent="15875" eaLnBrk="1" fontAlgn="auto" hangingPunct="1">
              <a:spcAft>
                <a:spcPts val="0"/>
              </a:spcAft>
              <a:buFont typeface="Arial" pitchFamily="34" charset="0"/>
              <a:buNone/>
              <a:defRPr/>
            </a:pPr>
            <a:endParaRPr lang="en-GB" dirty="0"/>
          </a:p>
        </p:txBody>
      </p:sp>
      <p:pic>
        <p:nvPicPr>
          <p:cNvPr id="198659" name="Picture 4" descr="RC114 - Camber - Both"/>
          <p:cNvPicPr>
            <a:picLocks noChangeAspect="1" noChangeArrowheads="1"/>
          </p:cNvPicPr>
          <p:nvPr/>
        </p:nvPicPr>
        <p:blipFill>
          <a:blip r:embed="rId3"/>
          <a:srcRect/>
          <a:stretch>
            <a:fillRect/>
          </a:stretch>
        </p:blipFill>
        <p:spPr bwMode="auto">
          <a:xfrm>
            <a:off x="798513" y="1500188"/>
            <a:ext cx="7345362" cy="1943100"/>
          </a:xfrm>
          <a:prstGeom prst="rect">
            <a:avLst/>
          </a:prstGeom>
          <a:noFill/>
          <a:ln w="9525">
            <a:noFill/>
            <a:miter lim="800000"/>
            <a:headEnd/>
            <a:tailEnd/>
          </a:ln>
        </p:spPr>
      </p:pic>
      <p:sp>
        <p:nvSpPr>
          <p:cNvPr id="198660" name="Arc 7"/>
          <p:cNvSpPr>
            <a:spLocks/>
          </p:cNvSpPr>
          <p:nvPr/>
        </p:nvSpPr>
        <p:spPr bwMode="auto">
          <a:xfrm rot="5400000" flipH="1" flipV="1">
            <a:off x="1583532" y="1593056"/>
            <a:ext cx="863600" cy="16557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66"/>
            </a:solidFill>
            <a:round/>
            <a:headEnd/>
            <a:tailEnd type="triangle" w="med" len="med"/>
          </a:ln>
        </p:spPr>
        <p:txBody>
          <a:bodyPr wrap="none" anchor="ctr"/>
          <a:lstStyle/>
          <a:p>
            <a:endParaRPr lang="en-GB">
              <a:latin typeface="Cambria" pitchFamily="18" charset="0"/>
            </a:endParaRPr>
          </a:p>
        </p:txBody>
      </p:sp>
      <p:sp>
        <p:nvSpPr>
          <p:cNvPr id="198661" name="Line 8"/>
          <p:cNvSpPr>
            <a:spLocks noChangeShapeType="1"/>
          </p:cNvSpPr>
          <p:nvPr/>
        </p:nvSpPr>
        <p:spPr bwMode="auto">
          <a:xfrm flipH="1" flipV="1">
            <a:off x="1331913" y="1628775"/>
            <a:ext cx="863600" cy="1152525"/>
          </a:xfrm>
          <a:prstGeom prst="line">
            <a:avLst/>
          </a:prstGeom>
          <a:noFill/>
          <a:ln w="76200">
            <a:solidFill>
              <a:srgbClr val="0000FF"/>
            </a:solidFill>
            <a:round/>
            <a:headEnd/>
            <a:tailEnd type="triangle" w="med" len="med"/>
          </a:ln>
        </p:spPr>
        <p:txBody>
          <a:bodyPr/>
          <a:lstStyle/>
          <a:p>
            <a:endParaRPr lang="en-US"/>
          </a:p>
        </p:txBody>
      </p:sp>
      <p:sp>
        <p:nvSpPr>
          <p:cNvPr id="198662" name="Arc 9"/>
          <p:cNvSpPr>
            <a:spLocks/>
          </p:cNvSpPr>
          <p:nvPr/>
        </p:nvSpPr>
        <p:spPr bwMode="auto">
          <a:xfrm rot="5400000" flipH="1">
            <a:off x="5399882" y="1808956"/>
            <a:ext cx="863600" cy="16557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66"/>
            </a:solidFill>
            <a:round/>
            <a:headEnd/>
            <a:tailEnd type="triangle" w="med" len="med"/>
          </a:ln>
        </p:spPr>
        <p:txBody>
          <a:bodyPr wrap="none" anchor="ctr"/>
          <a:lstStyle/>
          <a:p>
            <a:endParaRPr lang="en-GB">
              <a:latin typeface="Cambria" pitchFamily="18" charset="0"/>
            </a:endParaRPr>
          </a:p>
        </p:txBody>
      </p:sp>
      <p:sp>
        <p:nvSpPr>
          <p:cNvPr id="198663" name="Line 10"/>
          <p:cNvSpPr>
            <a:spLocks noChangeShapeType="1"/>
          </p:cNvSpPr>
          <p:nvPr/>
        </p:nvSpPr>
        <p:spPr bwMode="auto">
          <a:xfrm rot="10800000" flipH="1">
            <a:off x="5148263" y="1844675"/>
            <a:ext cx="863600" cy="1152525"/>
          </a:xfrm>
          <a:prstGeom prst="line">
            <a:avLst/>
          </a:prstGeom>
          <a:noFill/>
          <a:ln w="76200">
            <a:solidFill>
              <a:srgbClr val="0000FF"/>
            </a:solidFill>
            <a:round/>
            <a:headEnd/>
            <a:tailEnd type="triangle" w="med" len="med"/>
          </a:ln>
        </p:spPr>
        <p:txBody>
          <a:bodyPr/>
          <a:lstStyle/>
          <a:p>
            <a:endParaRPr lang="en-US"/>
          </a:p>
        </p:txBody>
      </p:sp>
      <p:sp>
        <p:nvSpPr>
          <p:cNvPr id="198664" name="Text Box 4"/>
          <p:cNvSpPr txBox="1">
            <a:spLocks noChangeArrowheads="1"/>
          </p:cNvSpPr>
          <p:nvPr/>
        </p:nvSpPr>
        <p:spPr bwMode="auto">
          <a:xfrm>
            <a:off x="500063" y="6572250"/>
            <a:ext cx="8572500" cy="230188"/>
          </a:xfrm>
          <a:prstGeom prst="rect">
            <a:avLst/>
          </a:prstGeom>
          <a:noFill/>
          <a:ln w="9525">
            <a:noFill/>
            <a:miter lim="800000"/>
            <a:headEnd/>
            <a:tailEnd/>
          </a:ln>
        </p:spPr>
        <p:txBody>
          <a:bodyPr>
            <a:spAutoFit/>
          </a:bodyPr>
          <a:lstStyle/>
          <a:p>
            <a:pPr algn="r">
              <a:spcBef>
                <a:spcPct val="50000"/>
              </a:spcBef>
            </a:pPr>
            <a:r>
              <a:rPr lang="en-GB" sz="900" b="1">
                <a:latin typeface="Cambria" pitchFamily="18" charset="0"/>
                <a:cs typeface="Arial" charset="0"/>
              </a:rPr>
              <a:t>Reproduced by permission from The Stationery Office Ltd from Roadcraft published on behalf of the Police Foundation</a:t>
            </a:r>
          </a:p>
        </p:txBody>
      </p:sp>
      <p:sp>
        <p:nvSpPr>
          <p:cNvPr id="198665" name="Rectangle 12"/>
          <p:cNvSpPr>
            <a:spLocks noChangeArrowheads="1"/>
          </p:cNvSpPr>
          <p:nvPr/>
        </p:nvSpPr>
        <p:spPr bwMode="auto">
          <a:xfrm>
            <a:off x="539750" y="3573463"/>
            <a:ext cx="8424863" cy="1655762"/>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98666" name="Text Box 10"/>
          <p:cNvSpPr txBox="1">
            <a:spLocks noChangeArrowheads="1"/>
          </p:cNvSpPr>
          <p:nvPr/>
        </p:nvSpPr>
        <p:spPr bwMode="auto">
          <a:xfrm>
            <a:off x="376238" y="3933825"/>
            <a:ext cx="4195762" cy="1190625"/>
          </a:xfrm>
          <a:prstGeom prst="rect">
            <a:avLst/>
          </a:prstGeom>
          <a:noFill/>
          <a:ln w="9525">
            <a:noFill/>
            <a:miter lim="800000"/>
            <a:headEnd/>
            <a:tailEnd/>
          </a:ln>
        </p:spPr>
        <p:txBody>
          <a:bodyPr>
            <a:spAutoFit/>
          </a:bodyPr>
          <a:lstStyle/>
          <a:p>
            <a:r>
              <a:rPr lang="en-GB"/>
              <a:t>On a right hand bend the Camber is adverse and decreases the cornering effects – therefore you must go more slowly</a:t>
            </a:r>
            <a:endParaRPr lang="en-US"/>
          </a:p>
        </p:txBody>
      </p:sp>
      <p:sp>
        <p:nvSpPr>
          <p:cNvPr id="198667" name="Text Box 11"/>
          <p:cNvSpPr txBox="1">
            <a:spLocks noChangeArrowheads="1"/>
          </p:cNvSpPr>
          <p:nvPr/>
        </p:nvSpPr>
        <p:spPr bwMode="auto">
          <a:xfrm>
            <a:off x="5003800" y="3952875"/>
            <a:ext cx="3889375" cy="915988"/>
          </a:xfrm>
          <a:prstGeom prst="rect">
            <a:avLst/>
          </a:prstGeom>
          <a:noFill/>
          <a:ln w="9525">
            <a:noFill/>
            <a:miter lim="800000"/>
            <a:headEnd/>
            <a:tailEnd/>
          </a:ln>
        </p:spPr>
        <p:txBody>
          <a:bodyPr>
            <a:spAutoFit/>
          </a:bodyPr>
          <a:lstStyle/>
          <a:p>
            <a:r>
              <a:rPr lang="en-GB"/>
              <a:t>On a left hand bend the Camber increases the cornering effects – therefore you can go more quickly</a:t>
            </a:r>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rtlCol="0">
            <a:normAutofit/>
          </a:bodyPr>
          <a:lstStyle/>
          <a:p>
            <a:pPr eaLnBrk="1" fontAlgn="auto" hangingPunct="1">
              <a:spcAft>
                <a:spcPts val="0"/>
              </a:spcAft>
              <a:defRPr/>
            </a:pPr>
            <a:r>
              <a:rPr lang="en-GB" dirty="0" smtClean="0"/>
              <a:t>Super Elevation</a:t>
            </a:r>
            <a:endParaRPr lang="en-US" dirty="0"/>
          </a:p>
        </p:txBody>
      </p:sp>
      <p:sp>
        <p:nvSpPr>
          <p:cNvPr id="200706" name="Content Placeholder 9"/>
          <p:cNvSpPr>
            <a:spLocks noGrp="1"/>
          </p:cNvSpPr>
          <p:nvPr>
            <p:ph idx="1"/>
          </p:nvPr>
        </p:nvSpPr>
        <p:spPr/>
        <p:txBody>
          <a:bodyPr/>
          <a:lstStyle/>
          <a:p>
            <a:pPr eaLnBrk="1" hangingPunct="1"/>
            <a:r>
              <a:rPr lang="en-GB" smtClean="0">
                <a:latin typeface="Arial" charset="0"/>
              </a:rPr>
              <a:t>In the UK, corners are normally built with Super-Elevation instead of Crown Camber</a:t>
            </a:r>
          </a:p>
          <a:p>
            <a:pPr eaLnBrk="1" hangingPunct="1"/>
            <a:r>
              <a:rPr lang="en-GB" smtClean="0">
                <a:latin typeface="Arial" charset="0"/>
              </a:rPr>
              <a:t>This increases the cornering effects whichever way you go around</a:t>
            </a:r>
            <a:endParaRPr lang="en-US" smtClean="0">
              <a:latin typeface="Arial" charset="0"/>
            </a:endParaRPr>
          </a:p>
          <a:p>
            <a:pPr eaLnBrk="1" hangingPunct="1"/>
            <a:endParaRPr lang="en-GB" smtClean="0">
              <a:latin typeface="Arial" charset="0"/>
            </a:endParaRPr>
          </a:p>
        </p:txBody>
      </p:sp>
      <p:pic>
        <p:nvPicPr>
          <p:cNvPr id="200707" name="Picture 3" descr="RC114 - Camber - Both"/>
          <p:cNvPicPr>
            <a:picLocks noChangeAspect="1" noChangeArrowheads="1"/>
          </p:cNvPicPr>
          <p:nvPr/>
        </p:nvPicPr>
        <p:blipFill>
          <a:blip r:embed="rId3"/>
          <a:srcRect/>
          <a:stretch>
            <a:fillRect/>
          </a:stretch>
        </p:blipFill>
        <p:spPr bwMode="auto">
          <a:xfrm>
            <a:off x="755650" y="3770313"/>
            <a:ext cx="7345363" cy="2159000"/>
          </a:xfrm>
          <a:prstGeom prst="rect">
            <a:avLst/>
          </a:prstGeom>
          <a:noFill/>
          <a:ln w="9525">
            <a:noFill/>
            <a:miter lim="800000"/>
            <a:headEnd/>
            <a:tailEnd/>
          </a:ln>
        </p:spPr>
      </p:pic>
      <p:sp>
        <p:nvSpPr>
          <p:cNvPr id="200708" name="Text Box 4"/>
          <p:cNvSpPr txBox="1">
            <a:spLocks noChangeArrowheads="1"/>
          </p:cNvSpPr>
          <p:nvPr/>
        </p:nvSpPr>
        <p:spPr bwMode="auto">
          <a:xfrm>
            <a:off x="500063" y="6572250"/>
            <a:ext cx="8572500" cy="230188"/>
          </a:xfrm>
          <a:prstGeom prst="rect">
            <a:avLst/>
          </a:prstGeom>
          <a:noFill/>
          <a:ln w="9525">
            <a:noFill/>
            <a:miter lim="800000"/>
            <a:headEnd/>
            <a:tailEnd/>
          </a:ln>
        </p:spPr>
        <p:txBody>
          <a:bodyPr>
            <a:spAutoFit/>
          </a:bodyPr>
          <a:lstStyle/>
          <a:p>
            <a:pPr algn="r">
              <a:spcBef>
                <a:spcPct val="50000"/>
              </a:spcBef>
            </a:pPr>
            <a:r>
              <a:rPr lang="en-GB" sz="900" b="1">
                <a:latin typeface="Cambria" pitchFamily="18" charset="0"/>
                <a:cs typeface="Arial" charset="0"/>
              </a:rPr>
              <a:t>Reproduced by permission from The Stationery Office Ltd from Roadcraft published on behalf of the Police Foundation</a:t>
            </a:r>
          </a:p>
        </p:txBody>
      </p:sp>
      <p:sp>
        <p:nvSpPr>
          <p:cNvPr id="199686" name="AutoShape 6"/>
          <p:cNvSpPr>
            <a:spLocks noChangeArrowheads="1"/>
          </p:cNvSpPr>
          <p:nvPr/>
        </p:nvSpPr>
        <p:spPr bwMode="auto">
          <a:xfrm>
            <a:off x="3179763" y="4049713"/>
            <a:ext cx="3073400" cy="1563687"/>
          </a:xfrm>
          <a:prstGeom prst="wedgeRectCallout">
            <a:avLst>
              <a:gd name="adj1" fmla="val 27324"/>
              <a:gd name="adj2" fmla="val -171421"/>
            </a:avLst>
          </a:prstGeom>
          <a:solidFill>
            <a:srgbClr val="FFFF00"/>
          </a:solidFill>
          <a:ln w="9525">
            <a:solidFill>
              <a:schemeClr val="tx1"/>
            </a:solidFill>
            <a:miter lim="800000"/>
            <a:headEnd/>
            <a:tailEnd/>
          </a:ln>
        </p:spPr>
        <p:txBody>
          <a:bodyPr/>
          <a:lstStyle/>
          <a:p>
            <a:pPr algn="ctr"/>
            <a:r>
              <a:rPr lang="en-GB" sz="2400" b="1"/>
              <a:t>But the examiner will expect you to be assessing each corner</a:t>
            </a:r>
            <a:endParaRPr lang="en-US" sz="2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9686"/>
                                        </p:tgtEl>
                                        <p:attrNameLst>
                                          <p:attrName>style.visibility</p:attrName>
                                        </p:attrNameLst>
                                      </p:cBhvr>
                                      <p:to>
                                        <p:strVal val="visible"/>
                                      </p:to>
                                    </p:set>
                                    <p:anim calcmode="lin" valueType="num">
                                      <p:cBhvr additive="base">
                                        <p:cTn id="7" dur="500" fill="hold"/>
                                        <p:tgtEl>
                                          <p:spTgt spid="199686"/>
                                        </p:tgtEl>
                                        <p:attrNameLst>
                                          <p:attrName>ppt_x</p:attrName>
                                        </p:attrNameLst>
                                      </p:cBhvr>
                                      <p:tavLst>
                                        <p:tav tm="0">
                                          <p:val>
                                            <p:strVal val="#ppt_x"/>
                                          </p:val>
                                        </p:tav>
                                        <p:tav tm="100000">
                                          <p:val>
                                            <p:strVal val="#ppt_x"/>
                                          </p:val>
                                        </p:tav>
                                      </p:tavLst>
                                    </p:anim>
                                    <p:anim calcmode="lin" valueType="num">
                                      <p:cBhvr additive="base">
                                        <p:cTn id="8" dur="500" fill="hold"/>
                                        <p:tgtEl>
                                          <p:spTgt spid="1996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rmAutofit/>
          </a:bodyPr>
          <a:lstStyle/>
          <a:p>
            <a:pPr eaLnBrk="1" fontAlgn="auto" hangingPunct="1">
              <a:spcAft>
                <a:spcPts val="0"/>
              </a:spcAft>
              <a:defRPr/>
            </a:pPr>
            <a:r>
              <a:rPr lang="en-GB" smtClean="0"/>
              <a:t>Therefore…</a:t>
            </a:r>
            <a:endParaRPr lang="en-US"/>
          </a:p>
        </p:txBody>
      </p:sp>
      <p:sp>
        <p:nvSpPr>
          <p:cNvPr id="202754" name="Rectangle 3"/>
          <p:cNvSpPr>
            <a:spLocks noGrp="1" noChangeArrowheads="1"/>
          </p:cNvSpPr>
          <p:nvPr>
            <p:ph type="body" idx="1"/>
          </p:nvPr>
        </p:nvSpPr>
        <p:spPr/>
        <p:txBody>
          <a:bodyPr/>
          <a:lstStyle/>
          <a:p>
            <a:pPr eaLnBrk="1" hangingPunct="1">
              <a:lnSpc>
                <a:spcPct val="90000"/>
              </a:lnSpc>
            </a:pPr>
            <a:r>
              <a:rPr lang="en-GB" sz="2800" smtClean="0">
                <a:latin typeface="Arial" charset="0"/>
              </a:rPr>
              <a:t>The Camber, the road surface, and your tyres are fixed – you can only alter your speed</a:t>
            </a:r>
          </a:p>
          <a:p>
            <a:pPr eaLnBrk="1" hangingPunct="1">
              <a:lnSpc>
                <a:spcPct val="90000"/>
              </a:lnSpc>
            </a:pPr>
            <a:r>
              <a:rPr lang="en-GB" sz="2800" smtClean="0">
                <a:latin typeface="Arial" charset="0"/>
              </a:rPr>
              <a:t>So on the approach to a corner you need to set your speed to match:</a:t>
            </a:r>
          </a:p>
          <a:p>
            <a:pPr lvl="1" eaLnBrk="1" hangingPunct="1">
              <a:lnSpc>
                <a:spcPct val="90000"/>
              </a:lnSpc>
            </a:pPr>
            <a:r>
              <a:rPr lang="en-GB" sz="2400" smtClean="0">
                <a:latin typeface="Arial" charset="0"/>
              </a:rPr>
              <a:t>Camber</a:t>
            </a:r>
          </a:p>
          <a:p>
            <a:pPr lvl="1" eaLnBrk="1" hangingPunct="1">
              <a:lnSpc>
                <a:spcPct val="90000"/>
              </a:lnSpc>
            </a:pPr>
            <a:r>
              <a:rPr lang="en-GB" sz="2400" smtClean="0">
                <a:latin typeface="Arial" charset="0"/>
              </a:rPr>
              <a:t>Conditions</a:t>
            </a:r>
          </a:p>
          <a:p>
            <a:pPr eaLnBrk="1" hangingPunct="1">
              <a:lnSpc>
                <a:spcPct val="90000"/>
              </a:lnSpc>
            </a:pPr>
            <a:r>
              <a:rPr lang="en-GB" sz="2800" smtClean="0">
                <a:latin typeface="Arial" charset="0"/>
              </a:rPr>
              <a:t>In order to get around comfortably without falling-off</a:t>
            </a:r>
          </a:p>
          <a:p>
            <a:pPr eaLnBrk="1" hangingPunct="1">
              <a:lnSpc>
                <a:spcPct val="90000"/>
              </a:lnSpc>
            </a:pPr>
            <a:endParaRPr lang="en-GB" sz="2800" smtClean="0">
              <a:latin typeface="Arial" charset="0"/>
            </a:endParaRPr>
          </a:p>
          <a:p>
            <a:pPr eaLnBrk="1" hangingPunct="1">
              <a:lnSpc>
                <a:spcPct val="90000"/>
              </a:lnSpc>
            </a:pPr>
            <a:endParaRPr lang="en-GB" sz="2800" smtClean="0">
              <a:latin typeface="Arial" charset="0"/>
            </a:endParaRPr>
          </a:p>
          <a:p>
            <a:pPr eaLnBrk="1" hangingPunct="1">
              <a:lnSpc>
                <a:spcPct val="90000"/>
              </a:lnSpc>
            </a:pPr>
            <a:endParaRPr lang="en-US" sz="2800" smtClean="0">
              <a:latin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rtlCol="0">
            <a:normAutofit/>
          </a:bodyPr>
          <a:lstStyle/>
          <a:p>
            <a:pPr eaLnBrk="1" fontAlgn="auto" hangingPunct="1">
              <a:spcAft>
                <a:spcPts val="0"/>
              </a:spcAft>
              <a:defRPr/>
            </a:pPr>
            <a:r>
              <a:rPr lang="en-GB" smtClean="0"/>
              <a:t>Remember</a:t>
            </a:r>
            <a:endParaRPr lang="en-US"/>
          </a:p>
        </p:txBody>
      </p:sp>
      <p:sp>
        <p:nvSpPr>
          <p:cNvPr id="204802" name="Rectangle 3"/>
          <p:cNvSpPr>
            <a:spLocks noGrp="1" noChangeArrowheads="1"/>
          </p:cNvSpPr>
          <p:nvPr>
            <p:ph type="body" idx="1"/>
          </p:nvPr>
        </p:nvSpPr>
        <p:spPr/>
        <p:txBody>
          <a:bodyPr/>
          <a:lstStyle/>
          <a:p>
            <a:pPr eaLnBrk="1" hangingPunct="1">
              <a:lnSpc>
                <a:spcPct val="80000"/>
              </a:lnSpc>
            </a:pPr>
            <a:r>
              <a:rPr lang="en-GB" sz="2400" smtClean="0">
                <a:latin typeface="Arial" charset="0"/>
              </a:rPr>
              <a:t>If necessary, reduce speed by braking, when your vehicle is still in a straight line</a:t>
            </a:r>
          </a:p>
          <a:p>
            <a:pPr eaLnBrk="1" hangingPunct="1">
              <a:lnSpc>
                <a:spcPct val="80000"/>
              </a:lnSpc>
            </a:pPr>
            <a:r>
              <a:rPr lang="en-GB" sz="2400" smtClean="0">
                <a:latin typeface="Arial" charset="0"/>
              </a:rPr>
              <a:t>Your speed through the corner should allow you to stop safely in the distance you can see to be clear</a:t>
            </a:r>
          </a:p>
          <a:p>
            <a:pPr eaLnBrk="1" hangingPunct="1">
              <a:lnSpc>
                <a:spcPct val="80000"/>
              </a:lnSpc>
            </a:pPr>
            <a:r>
              <a:rPr lang="en-GB" sz="2400" smtClean="0">
                <a:latin typeface="Arial" charset="0"/>
              </a:rPr>
              <a:t>At the appropriate speed, select the appropriate gear – before the corner!</a:t>
            </a:r>
          </a:p>
          <a:p>
            <a:pPr eaLnBrk="1" hangingPunct="1">
              <a:lnSpc>
                <a:spcPct val="80000"/>
              </a:lnSpc>
            </a:pPr>
            <a:r>
              <a:rPr lang="en-GB" sz="2400" smtClean="0">
                <a:latin typeface="Arial" charset="0"/>
              </a:rPr>
              <a:t>Check the road surface for potholes, rough patches, drains etc which may influence your line through the corner</a:t>
            </a:r>
          </a:p>
          <a:p>
            <a:pPr eaLnBrk="1" hangingPunct="1">
              <a:lnSpc>
                <a:spcPct val="80000"/>
              </a:lnSpc>
            </a:pPr>
            <a:r>
              <a:rPr lang="en-GB" sz="2400" smtClean="0">
                <a:latin typeface="Arial" charset="0"/>
              </a:rPr>
              <a:t>Steer smoothly into the corner – harsh steering will put extra load on your tyres and may cause a skid if friction is poor</a:t>
            </a:r>
          </a:p>
          <a:p>
            <a:pPr eaLnBrk="1" hangingPunct="1">
              <a:lnSpc>
                <a:spcPct val="80000"/>
              </a:lnSpc>
            </a:pPr>
            <a:endParaRPr lang="en-GB" sz="2400" smtClean="0">
              <a:latin typeface="Arial" charset="0"/>
            </a:endParaRPr>
          </a:p>
          <a:p>
            <a:pPr eaLnBrk="1" hangingPunct="1">
              <a:lnSpc>
                <a:spcPct val="80000"/>
              </a:lnSpc>
            </a:pPr>
            <a:endParaRPr lang="en-US" sz="2400" smtClean="0">
              <a:latin typeface="Arial" charset="0"/>
            </a:endParaRPr>
          </a:p>
        </p:txBody>
      </p:sp>
      <p:sp>
        <p:nvSpPr>
          <p:cNvPr id="204803" name="Text Box 4"/>
          <p:cNvSpPr txBox="1">
            <a:spLocks noChangeArrowheads="1"/>
          </p:cNvSpPr>
          <p:nvPr/>
        </p:nvSpPr>
        <p:spPr bwMode="auto">
          <a:xfrm>
            <a:off x="1597025" y="5840413"/>
            <a:ext cx="5461000" cy="701675"/>
          </a:xfrm>
          <a:prstGeom prst="rect">
            <a:avLst/>
          </a:prstGeom>
          <a:noFill/>
          <a:ln w="9525">
            <a:noFill/>
            <a:miter lim="800000"/>
            <a:headEnd/>
            <a:tailEnd/>
          </a:ln>
        </p:spPr>
        <p:txBody>
          <a:bodyPr wrap="none">
            <a:spAutoFit/>
          </a:bodyPr>
          <a:lstStyle/>
          <a:p>
            <a:r>
              <a:rPr lang="en-GB" sz="4000" b="1">
                <a:solidFill>
                  <a:srgbClr val="FF0000"/>
                </a:solidFill>
              </a:rPr>
              <a:t>Balance, Smoothness</a:t>
            </a:r>
            <a:endParaRPr lang="en-US" sz="4000" b="1">
              <a:solidFill>
                <a:srgbClr val="FF0000"/>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rtlCol="0">
            <a:normAutofit/>
          </a:bodyPr>
          <a:lstStyle/>
          <a:p>
            <a:pPr eaLnBrk="1" fontAlgn="auto" hangingPunct="1">
              <a:spcAft>
                <a:spcPts val="0"/>
              </a:spcAft>
              <a:defRPr/>
            </a:pPr>
            <a:r>
              <a:rPr lang="en-GB" smtClean="0"/>
              <a:t>Then</a:t>
            </a:r>
            <a:endParaRPr lang="en-US"/>
          </a:p>
        </p:txBody>
      </p:sp>
      <p:sp>
        <p:nvSpPr>
          <p:cNvPr id="206850" name="Rectangle 3"/>
          <p:cNvSpPr>
            <a:spLocks noGrp="1" noChangeArrowheads="1"/>
          </p:cNvSpPr>
          <p:nvPr>
            <p:ph type="body" idx="1"/>
          </p:nvPr>
        </p:nvSpPr>
        <p:spPr/>
        <p:txBody>
          <a:bodyPr/>
          <a:lstStyle/>
          <a:p>
            <a:pPr eaLnBrk="1" hangingPunct="1">
              <a:lnSpc>
                <a:spcPct val="90000"/>
              </a:lnSpc>
            </a:pPr>
            <a:r>
              <a:rPr lang="en-GB" sz="2600" smtClean="0">
                <a:latin typeface="Arial" charset="0"/>
              </a:rPr>
              <a:t>Accelerate gently through the corner to maintain speed</a:t>
            </a:r>
          </a:p>
          <a:p>
            <a:pPr eaLnBrk="1" hangingPunct="1">
              <a:lnSpc>
                <a:spcPct val="90000"/>
              </a:lnSpc>
            </a:pPr>
            <a:r>
              <a:rPr lang="en-GB" sz="2600" smtClean="0">
                <a:latin typeface="Arial" charset="0"/>
              </a:rPr>
              <a:t>When your view opens-up (see later section) and you start to straighten your vehicle, start to accelerate gently to increase speed</a:t>
            </a:r>
          </a:p>
          <a:p>
            <a:pPr eaLnBrk="1" hangingPunct="1">
              <a:lnSpc>
                <a:spcPct val="90000"/>
              </a:lnSpc>
            </a:pPr>
            <a:r>
              <a:rPr lang="en-GB" sz="2600" smtClean="0">
                <a:latin typeface="Arial" charset="0"/>
              </a:rPr>
              <a:t>Acceleration should be tailored to road conditions and should remain gentle until the road is straight</a:t>
            </a:r>
          </a:p>
          <a:p>
            <a:pPr eaLnBrk="1" hangingPunct="1">
              <a:lnSpc>
                <a:spcPct val="90000"/>
              </a:lnSpc>
            </a:pPr>
            <a:r>
              <a:rPr lang="en-GB" sz="2600" smtClean="0">
                <a:latin typeface="Arial" charset="0"/>
              </a:rPr>
              <a:t>Early or excessive acceleration could cause your vehicle to run wide or skid</a:t>
            </a:r>
          </a:p>
          <a:p>
            <a:pPr eaLnBrk="1" hangingPunct="1">
              <a:lnSpc>
                <a:spcPct val="90000"/>
              </a:lnSpc>
            </a:pPr>
            <a:r>
              <a:rPr lang="en-GB" sz="2600" smtClean="0">
                <a:latin typeface="Arial" charset="0"/>
              </a:rPr>
              <a:t>Generally, do not brake on a corner</a:t>
            </a:r>
          </a:p>
          <a:p>
            <a:pPr eaLnBrk="1" hangingPunct="1">
              <a:lnSpc>
                <a:spcPct val="90000"/>
              </a:lnSpc>
            </a:pPr>
            <a:endParaRPr lang="en-US" sz="2600" smtClean="0">
              <a:latin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357188" y="5429250"/>
            <a:ext cx="8374062" cy="1079500"/>
          </a:xfrm>
        </p:spPr>
        <p:txBody>
          <a:bodyPr rtlCol="0">
            <a:normAutofit fontScale="90000"/>
          </a:bodyPr>
          <a:lstStyle/>
          <a:p>
            <a:pPr eaLnBrk="1" fontAlgn="auto" hangingPunct="1">
              <a:spcAft>
                <a:spcPts val="0"/>
              </a:spcAft>
              <a:defRPr/>
            </a:pPr>
            <a:r>
              <a:rPr lang="en-GB" sz="7200" b="1" dirty="0" smtClean="0">
                <a:effectLst>
                  <a:outerShdw blurRad="38100" dist="38100" dir="2700000" algn="tl">
                    <a:srgbClr val="C0C0C0"/>
                  </a:outerShdw>
                </a:effectLst>
              </a:rPr>
              <a:t>Any Questions?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ctrTitle"/>
          </p:nvPr>
        </p:nvSpPr>
        <p:spPr>
          <a:xfrm>
            <a:off x="714375" y="2959100"/>
            <a:ext cx="7772400" cy="898525"/>
          </a:xfrm>
        </p:spPr>
        <p:txBody>
          <a:bodyPr/>
          <a:lstStyle/>
          <a:p>
            <a:pPr eaLnBrk="1" hangingPunct="1"/>
            <a:r>
              <a:rPr lang="en-GB" smtClean="0">
                <a:solidFill>
                  <a:schemeClr val="bg1"/>
                </a:solidFill>
                <a:effectLst/>
              </a:rPr>
              <a:t>Section 3</a:t>
            </a:r>
          </a:p>
        </p:txBody>
      </p:sp>
      <p:sp>
        <p:nvSpPr>
          <p:cNvPr id="3" name="Subtitle 2"/>
          <p:cNvSpPr>
            <a:spLocks noGrp="1"/>
          </p:cNvSpPr>
          <p:nvPr>
            <p:ph type="subTitle" idx="1"/>
          </p:nvPr>
        </p:nvSpPr>
        <p:spPr>
          <a:xfrm>
            <a:off x="1357290" y="5529274"/>
            <a:ext cx="5857916" cy="685808"/>
          </a:xfr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4"/>
          </a:lnRef>
          <a:fillRef idx="3">
            <a:schemeClr val="accent4"/>
          </a:fillRef>
          <a:effectRef idx="3">
            <a:schemeClr val="accent4"/>
          </a:effectRef>
          <a:fontRef idx="minor">
            <a:schemeClr val="lt1"/>
          </a:fontRef>
        </p:style>
        <p:txBody>
          <a:bodyPr rtlCol="0">
            <a:normAutofit/>
          </a:bodyPr>
          <a:lstStyle/>
          <a:p>
            <a:pPr marL="0" indent="0" algn="ctr" eaLnBrk="1" fontAlgn="auto" hangingPunct="1">
              <a:spcAft>
                <a:spcPts val="0"/>
              </a:spcAft>
              <a:buFont typeface="Arial" pitchFamily="34" charset="0"/>
              <a:buNone/>
              <a:defRPr/>
            </a:pPr>
            <a:r>
              <a:rPr lang="en-GB" dirty="0" smtClean="0">
                <a:solidFill>
                  <a:schemeClr val="bg1"/>
                </a:solidFill>
              </a:rPr>
              <a:t>Advanced Cornering</a:t>
            </a:r>
            <a:endParaRPr lang="en-GB" dirty="0">
              <a:solidFill>
                <a:schemeClr val="bg1"/>
              </a:solidFill>
            </a:endParaRPr>
          </a:p>
        </p:txBody>
      </p:sp>
      <p:pic>
        <p:nvPicPr>
          <p:cNvPr id="210947" name="Picture 3" descr="IAM Badge.png"/>
          <p:cNvPicPr>
            <a:picLocks noChangeAspect="1"/>
          </p:cNvPicPr>
          <p:nvPr/>
        </p:nvPicPr>
        <p:blipFill>
          <a:blip r:embed="rId3"/>
          <a:srcRect/>
          <a:stretch>
            <a:fillRect/>
          </a:stretch>
        </p:blipFill>
        <p:spPr bwMode="auto">
          <a:xfrm>
            <a:off x="3463925" y="714375"/>
            <a:ext cx="2216150" cy="2214563"/>
          </a:xfrm>
          <a:prstGeom prst="rect">
            <a:avLst/>
          </a:prstGeom>
          <a:noFill/>
          <a:ln w="9525">
            <a:noFill/>
            <a:miter lim="800000"/>
            <a:headEnd/>
            <a:tailEnd/>
          </a:ln>
        </p:spPr>
      </p:pic>
      <p:sp>
        <p:nvSpPr>
          <p:cNvPr id="5" name="Pentagon 4">
            <a:hlinkClick r:id="" action="ppaction://noaction"/>
          </p:cNvPr>
          <p:cNvSpPr/>
          <p:nvPr/>
        </p:nvSpPr>
        <p:spPr>
          <a:xfrm>
            <a:off x="7286644" y="5529943"/>
            <a:ext cx="1500198" cy="685139"/>
          </a:xfrm>
          <a:prstGeom prst="homePlate">
            <a:avLst/>
          </a:prstGeo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GB" dirty="0"/>
              <a:t>Skip</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p:cNvSpPr>
          <p:nvPr>
            <p:ph type="title" idx="4294967295"/>
          </p:nvPr>
        </p:nvSpPr>
        <p:spPr/>
        <p:txBody>
          <a:bodyPr/>
          <a:lstStyle/>
          <a:p>
            <a:endParaRPr lang="en-US" smtClean="0"/>
          </a:p>
        </p:txBody>
      </p:sp>
      <p:sp>
        <p:nvSpPr>
          <p:cNvPr id="212994" name="Rectangle 3"/>
          <p:cNvSpPr>
            <a:spLocks noGrp="1"/>
          </p:cNvSpPr>
          <p:nvPr>
            <p:ph type="body" idx="4294967295"/>
          </p:nvPr>
        </p:nvSpPr>
        <p:spPr/>
        <p:txBody>
          <a:bodyPr/>
          <a:lstStyle/>
          <a:p>
            <a:endParaRPr lang="en-US" smtClean="0"/>
          </a:p>
        </p:txBody>
      </p:sp>
      <p:pic>
        <p:nvPicPr>
          <p:cNvPr id="212995" name="Picture 4" descr="IMG_1425"/>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482309" name="Line 5"/>
          <p:cNvSpPr>
            <a:spLocks noChangeShapeType="1"/>
          </p:cNvSpPr>
          <p:nvPr/>
        </p:nvSpPr>
        <p:spPr bwMode="auto">
          <a:xfrm>
            <a:off x="2268538" y="3789363"/>
            <a:ext cx="0" cy="576262"/>
          </a:xfrm>
          <a:prstGeom prst="line">
            <a:avLst/>
          </a:prstGeom>
          <a:noFill/>
          <a:ln w="76200">
            <a:solidFill>
              <a:srgbClr val="FF33CC"/>
            </a:solidFill>
            <a:round/>
            <a:headEnd/>
            <a:tailEnd type="triangle" w="med" len="med"/>
          </a:ln>
        </p:spPr>
        <p:txBody>
          <a:bodyPr/>
          <a:lstStyle/>
          <a:p>
            <a:endParaRPr lang="en-US"/>
          </a:p>
        </p:txBody>
      </p:sp>
      <p:sp>
        <p:nvSpPr>
          <p:cNvPr id="482310" name="Text Box 6"/>
          <p:cNvSpPr txBox="1">
            <a:spLocks noChangeArrowheads="1"/>
          </p:cNvSpPr>
          <p:nvPr/>
        </p:nvSpPr>
        <p:spPr bwMode="auto">
          <a:xfrm>
            <a:off x="1042988" y="1196975"/>
            <a:ext cx="7553325" cy="1614488"/>
          </a:xfrm>
          <a:prstGeom prst="rect">
            <a:avLst/>
          </a:prstGeom>
          <a:gradFill rotWithShape="1">
            <a:gsLst>
              <a:gs pos="0">
                <a:schemeClr val="bg1">
                  <a:alpha val="63000"/>
                </a:schemeClr>
              </a:gs>
              <a:gs pos="100000">
                <a:schemeClr val="bg1">
                  <a:gamma/>
                  <a:shade val="46275"/>
                  <a:invGamma/>
                  <a:alpha val="63000"/>
                </a:schemeClr>
              </a:gs>
            </a:gsLst>
            <a:lin ang="5400000" scaled="1"/>
          </a:gradFill>
          <a:ln w="9525">
            <a:noFill/>
            <a:miter lim="800000"/>
            <a:headEnd/>
            <a:tailEnd/>
          </a:ln>
          <a:effectLst/>
        </p:spPr>
        <p:txBody>
          <a:bodyPr>
            <a:spAutoFit/>
          </a:bodyPr>
          <a:lstStyle/>
          <a:p>
            <a:pPr>
              <a:defRPr/>
            </a:pPr>
            <a:r>
              <a:rPr lang="en-GB" sz="2400" b="1">
                <a:solidFill>
                  <a:srgbClr val="FF0000"/>
                </a:solidFill>
              </a:rPr>
              <a:t>The limit point is the furthest point of uninterrupted road we can </a:t>
            </a:r>
            <a:r>
              <a:rPr lang="en-GB" sz="2800" b="1" u="sng">
                <a:solidFill>
                  <a:srgbClr val="FF0000"/>
                </a:solidFill>
              </a:rPr>
              <a:t>see</a:t>
            </a:r>
            <a:r>
              <a:rPr lang="en-GB" sz="2400" b="1">
                <a:solidFill>
                  <a:srgbClr val="FF0000"/>
                </a:solidFill>
              </a:rPr>
              <a:t>.</a:t>
            </a:r>
          </a:p>
          <a:p>
            <a:pPr>
              <a:defRPr/>
            </a:pPr>
            <a:endParaRPr lang="en-GB" sz="2400" b="1">
              <a:solidFill>
                <a:srgbClr val="FF0000"/>
              </a:solidFill>
            </a:endParaRPr>
          </a:p>
          <a:p>
            <a:pPr>
              <a:defRPr/>
            </a:pPr>
            <a:r>
              <a:rPr lang="en-GB" sz="2400" b="1">
                <a:solidFill>
                  <a:srgbClr val="FF0000"/>
                </a:solidFill>
              </a:rPr>
              <a:t>- Continuous road from us to the limit point</a:t>
            </a:r>
            <a:endParaRPr lang="en-US" sz="2400" b="1">
              <a:solidFill>
                <a:srgbClr val="FF0000"/>
              </a:solidFill>
            </a:endParaRPr>
          </a:p>
        </p:txBody>
      </p:sp>
      <p:sp>
        <p:nvSpPr>
          <p:cNvPr id="482311" name="Text Box 7"/>
          <p:cNvSpPr txBox="1">
            <a:spLocks noChangeArrowheads="1"/>
          </p:cNvSpPr>
          <p:nvPr/>
        </p:nvSpPr>
        <p:spPr bwMode="auto">
          <a:xfrm>
            <a:off x="1042988" y="4437063"/>
            <a:ext cx="7553325" cy="822325"/>
          </a:xfrm>
          <a:prstGeom prst="rect">
            <a:avLst/>
          </a:prstGeom>
          <a:gradFill rotWithShape="1">
            <a:gsLst>
              <a:gs pos="0">
                <a:schemeClr val="bg1">
                  <a:alpha val="63000"/>
                </a:schemeClr>
              </a:gs>
              <a:gs pos="100000">
                <a:schemeClr val="bg1">
                  <a:gamma/>
                  <a:shade val="46275"/>
                  <a:invGamma/>
                  <a:alpha val="63000"/>
                </a:schemeClr>
              </a:gs>
            </a:gsLst>
            <a:lin ang="5400000" scaled="1"/>
          </a:gradFill>
          <a:ln w="9525">
            <a:noFill/>
            <a:miter lim="800000"/>
            <a:headEnd/>
            <a:tailEnd/>
          </a:ln>
          <a:effectLst/>
        </p:spPr>
        <p:txBody>
          <a:bodyPr>
            <a:spAutoFit/>
          </a:bodyPr>
          <a:lstStyle/>
          <a:p>
            <a:pPr>
              <a:defRPr/>
            </a:pPr>
            <a:r>
              <a:rPr lang="en-GB" sz="2400" b="1">
                <a:solidFill>
                  <a:srgbClr val="FF0000"/>
                </a:solidFill>
              </a:rPr>
              <a:t>If it is 100ft from us to the limit point, how fast should we be going?</a:t>
            </a:r>
            <a:endParaRPr lang="en-US" sz="2400" b="1">
              <a:solidFill>
                <a:srgbClr val="FF0000"/>
              </a:solidFill>
            </a:endParaRPr>
          </a:p>
        </p:txBody>
      </p:sp>
      <p:sp>
        <p:nvSpPr>
          <p:cNvPr id="482312" name="Text Box 8"/>
          <p:cNvSpPr txBox="1">
            <a:spLocks noChangeArrowheads="1"/>
          </p:cNvSpPr>
          <p:nvPr/>
        </p:nvSpPr>
        <p:spPr bwMode="auto">
          <a:xfrm>
            <a:off x="1042988" y="5300663"/>
            <a:ext cx="7553325" cy="822325"/>
          </a:xfrm>
          <a:prstGeom prst="rect">
            <a:avLst/>
          </a:prstGeom>
          <a:gradFill rotWithShape="1">
            <a:gsLst>
              <a:gs pos="0">
                <a:schemeClr val="bg1">
                  <a:alpha val="63000"/>
                </a:schemeClr>
              </a:gs>
              <a:gs pos="100000">
                <a:schemeClr val="bg1">
                  <a:gamma/>
                  <a:shade val="46275"/>
                  <a:invGamma/>
                  <a:alpha val="63000"/>
                </a:schemeClr>
              </a:gs>
            </a:gsLst>
            <a:lin ang="5400000" scaled="1"/>
          </a:gradFill>
          <a:ln w="9525">
            <a:noFill/>
            <a:miter lim="800000"/>
            <a:headEnd/>
            <a:tailEnd/>
          </a:ln>
          <a:effectLst/>
        </p:spPr>
        <p:txBody>
          <a:bodyPr>
            <a:spAutoFit/>
          </a:bodyPr>
          <a:lstStyle/>
          <a:p>
            <a:pPr>
              <a:defRPr/>
            </a:pPr>
            <a:r>
              <a:rPr lang="en-US" sz="2400" b="1">
                <a:solidFill>
                  <a:srgbClr val="FF0000"/>
                </a:solidFill>
              </a:rPr>
              <a:t>126 ... Drive at a speed that will allow you to stop well within the distance you can see to be clear…</a:t>
            </a:r>
          </a:p>
        </p:txBody>
      </p:sp>
      <p:pic>
        <p:nvPicPr>
          <p:cNvPr id="207883" name="Picture 11"/>
          <p:cNvPicPr>
            <a:picLocks noChangeAspect="1" noChangeArrowheads="1"/>
          </p:cNvPicPr>
          <p:nvPr/>
        </p:nvPicPr>
        <p:blipFill>
          <a:blip r:embed="rId4"/>
          <a:srcRect/>
          <a:stretch>
            <a:fillRect/>
          </a:stretch>
        </p:blipFill>
        <p:spPr bwMode="auto">
          <a:xfrm>
            <a:off x="-3175" y="0"/>
            <a:ext cx="9413875" cy="3001963"/>
          </a:xfrm>
          <a:prstGeom prst="rect">
            <a:avLst/>
          </a:prstGeom>
          <a:noFill/>
          <a:ln w="9525">
            <a:noFill/>
            <a:miter lim="800000"/>
            <a:headEnd/>
            <a:tailEnd/>
          </a:ln>
        </p:spPr>
      </p:pic>
      <p:grpSp>
        <p:nvGrpSpPr>
          <p:cNvPr id="207887" name="Group 15"/>
          <p:cNvGrpSpPr>
            <a:grpSpLocks/>
          </p:cNvGrpSpPr>
          <p:nvPr/>
        </p:nvGrpSpPr>
        <p:grpSpPr bwMode="auto">
          <a:xfrm>
            <a:off x="1501775" y="3351213"/>
            <a:ext cx="2057400" cy="957262"/>
            <a:chOff x="946" y="2111"/>
            <a:chExt cx="1296" cy="603"/>
          </a:xfrm>
        </p:grpSpPr>
        <p:sp>
          <p:nvSpPr>
            <p:cNvPr id="213002" name="Oval 12"/>
            <p:cNvSpPr>
              <a:spLocks noChangeArrowheads="1"/>
            </p:cNvSpPr>
            <p:nvPr/>
          </p:nvSpPr>
          <p:spPr bwMode="auto">
            <a:xfrm>
              <a:off x="1639" y="2111"/>
              <a:ext cx="603" cy="603"/>
            </a:xfrm>
            <a:prstGeom prst="ellipse">
              <a:avLst/>
            </a:prstGeom>
            <a:solidFill>
              <a:schemeClr val="bg1"/>
            </a:solidFill>
            <a:ln w="76200">
              <a:solidFill>
                <a:srgbClr val="FF0000"/>
              </a:solidFill>
              <a:round/>
              <a:headEnd/>
              <a:tailEnd/>
            </a:ln>
          </p:spPr>
          <p:txBody>
            <a:bodyPr wrap="none" anchor="ctr"/>
            <a:lstStyle/>
            <a:p>
              <a:pPr algn="ctr"/>
              <a:r>
                <a:rPr lang="en-GB" sz="3600" b="1"/>
                <a:t>40</a:t>
              </a:r>
              <a:endParaRPr lang="en-US" sz="3600" b="1"/>
            </a:p>
          </p:txBody>
        </p:sp>
        <p:sp>
          <p:nvSpPr>
            <p:cNvPr id="213003" name="AutoShape 14"/>
            <p:cNvSpPr>
              <a:spLocks noChangeArrowheads="1"/>
            </p:cNvSpPr>
            <p:nvPr/>
          </p:nvSpPr>
          <p:spPr bwMode="auto">
            <a:xfrm>
              <a:off x="946" y="2373"/>
              <a:ext cx="604" cy="150"/>
            </a:xfrm>
            <a:prstGeom prst="leftArrow">
              <a:avLst>
                <a:gd name="adj1" fmla="val 50000"/>
                <a:gd name="adj2" fmla="val 100667"/>
              </a:avLst>
            </a:prstGeom>
            <a:solidFill>
              <a:schemeClr val="accent1"/>
            </a:solidFill>
            <a:ln w="9525">
              <a:solidFill>
                <a:schemeClr val="tx1"/>
              </a:solidFill>
              <a:miter lim="800000"/>
              <a:headEnd/>
              <a:tailEnd/>
            </a:ln>
          </p:spPr>
          <p:txBody>
            <a:bodyPr wrap="none" anchor="ctr"/>
            <a:lstStyle/>
            <a:p>
              <a:endParaRPr lang="en-US"/>
            </a:p>
          </p:txBody>
        </p:sp>
      </p:grpSp>
      <p:sp>
        <p:nvSpPr>
          <p:cNvPr id="13" name="Text Box 8"/>
          <p:cNvSpPr txBox="1">
            <a:spLocks noChangeArrowheads="1"/>
          </p:cNvSpPr>
          <p:nvPr/>
        </p:nvSpPr>
        <p:spPr bwMode="auto">
          <a:xfrm>
            <a:off x="1049084" y="6208967"/>
            <a:ext cx="7553325" cy="461665"/>
          </a:xfrm>
          <a:prstGeom prst="rect">
            <a:avLst/>
          </a:prstGeom>
          <a:gradFill rotWithShape="1">
            <a:gsLst>
              <a:gs pos="0">
                <a:schemeClr val="bg1">
                  <a:alpha val="63000"/>
                </a:schemeClr>
              </a:gs>
              <a:gs pos="100000">
                <a:schemeClr val="bg1">
                  <a:gamma/>
                  <a:shade val="46275"/>
                  <a:invGamma/>
                  <a:alpha val="63000"/>
                </a:schemeClr>
              </a:gs>
            </a:gsLst>
            <a:lin ang="5400000" scaled="1"/>
          </a:gradFill>
          <a:ln w="9525">
            <a:noFill/>
            <a:miter lim="800000"/>
            <a:headEnd/>
            <a:tailEnd/>
          </a:ln>
          <a:effectLst/>
        </p:spPr>
        <p:txBody>
          <a:bodyPr>
            <a:spAutoFit/>
          </a:bodyPr>
          <a:lstStyle/>
          <a:p>
            <a:pPr>
              <a:defRPr/>
            </a:pPr>
            <a:r>
              <a:rPr lang="en-US" sz="2400" b="1" dirty="0" smtClean="0">
                <a:solidFill>
                  <a:srgbClr val="FF0000"/>
                </a:solidFill>
              </a:rPr>
              <a:t>What happens over the hill? (Anticipation)</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2"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2310"/>
                                        </p:tgtEl>
                                        <p:attrNameLst>
                                          <p:attrName>style.visibility</p:attrName>
                                        </p:attrNameLst>
                                      </p:cBhvr>
                                      <p:to>
                                        <p:strVal val="visible"/>
                                      </p:to>
                                    </p:set>
                                    <p:anim calcmode="lin" valueType="num">
                                      <p:cBhvr additive="base">
                                        <p:cTn id="19" dur="500" fill="hold"/>
                                        <p:tgtEl>
                                          <p:spTgt spid="482310"/>
                                        </p:tgtEl>
                                        <p:attrNameLst>
                                          <p:attrName>ppt_x</p:attrName>
                                        </p:attrNameLst>
                                      </p:cBhvr>
                                      <p:tavLst>
                                        <p:tav tm="0">
                                          <p:val>
                                            <p:strVal val="#ppt_x"/>
                                          </p:val>
                                        </p:tav>
                                        <p:tav tm="100000">
                                          <p:val>
                                            <p:strVal val="#ppt_x"/>
                                          </p:val>
                                        </p:tav>
                                      </p:tavLst>
                                    </p:anim>
                                    <p:anim calcmode="lin" valueType="num">
                                      <p:cBhvr additive="base">
                                        <p:cTn id="20" dur="500" fill="hold"/>
                                        <p:tgtEl>
                                          <p:spTgt spid="4823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2309"/>
                                        </p:tgtEl>
                                        <p:attrNameLst>
                                          <p:attrName>style.visibility</p:attrName>
                                        </p:attrNameLst>
                                      </p:cBhvr>
                                      <p:to>
                                        <p:strVal val="visible"/>
                                      </p:to>
                                    </p:set>
                                    <p:anim calcmode="lin" valueType="num">
                                      <p:cBhvr additive="base">
                                        <p:cTn id="25" dur="500" fill="hold"/>
                                        <p:tgtEl>
                                          <p:spTgt spid="482309"/>
                                        </p:tgtEl>
                                        <p:attrNameLst>
                                          <p:attrName>ppt_x</p:attrName>
                                        </p:attrNameLst>
                                      </p:cBhvr>
                                      <p:tavLst>
                                        <p:tav tm="0">
                                          <p:val>
                                            <p:strVal val="#ppt_x"/>
                                          </p:val>
                                        </p:tav>
                                        <p:tav tm="100000">
                                          <p:val>
                                            <p:strVal val="#ppt_x"/>
                                          </p:val>
                                        </p:tav>
                                      </p:tavLst>
                                    </p:anim>
                                    <p:anim calcmode="lin" valueType="num">
                                      <p:cBhvr additive="base">
                                        <p:cTn id="26" dur="500" fill="hold"/>
                                        <p:tgtEl>
                                          <p:spTgt spid="48230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2311"/>
                                        </p:tgtEl>
                                        <p:attrNameLst>
                                          <p:attrName>style.visibility</p:attrName>
                                        </p:attrNameLst>
                                      </p:cBhvr>
                                      <p:to>
                                        <p:strVal val="visible"/>
                                      </p:to>
                                    </p:set>
                                    <p:anim calcmode="lin" valueType="num">
                                      <p:cBhvr additive="base">
                                        <p:cTn id="31" dur="500" fill="hold"/>
                                        <p:tgtEl>
                                          <p:spTgt spid="482311"/>
                                        </p:tgtEl>
                                        <p:attrNameLst>
                                          <p:attrName>ppt_x</p:attrName>
                                        </p:attrNameLst>
                                      </p:cBhvr>
                                      <p:tavLst>
                                        <p:tav tm="0">
                                          <p:val>
                                            <p:strVal val="#ppt_x"/>
                                          </p:val>
                                        </p:tav>
                                        <p:tav tm="100000">
                                          <p:val>
                                            <p:strVal val="#ppt_x"/>
                                          </p:val>
                                        </p:tav>
                                      </p:tavLst>
                                    </p:anim>
                                    <p:anim calcmode="lin" valueType="num">
                                      <p:cBhvr additive="base">
                                        <p:cTn id="32" dur="500" fill="hold"/>
                                        <p:tgtEl>
                                          <p:spTgt spid="4823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2312"/>
                                        </p:tgtEl>
                                        <p:attrNameLst>
                                          <p:attrName>style.visibility</p:attrName>
                                        </p:attrNameLst>
                                      </p:cBhvr>
                                      <p:to>
                                        <p:strVal val="visible"/>
                                      </p:to>
                                    </p:set>
                                    <p:anim calcmode="lin" valueType="num">
                                      <p:cBhvr additive="base">
                                        <p:cTn id="37" dur="500" fill="hold"/>
                                        <p:tgtEl>
                                          <p:spTgt spid="482312"/>
                                        </p:tgtEl>
                                        <p:attrNameLst>
                                          <p:attrName>ppt_x</p:attrName>
                                        </p:attrNameLst>
                                      </p:cBhvr>
                                      <p:tavLst>
                                        <p:tav tm="0">
                                          <p:val>
                                            <p:strVal val="#ppt_x"/>
                                          </p:val>
                                        </p:tav>
                                        <p:tav tm="100000">
                                          <p:val>
                                            <p:strVal val="#ppt_x"/>
                                          </p:val>
                                        </p:tav>
                                      </p:tavLst>
                                    </p:anim>
                                    <p:anim calcmode="lin" valueType="num">
                                      <p:cBhvr additive="base">
                                        <p:cTn id="38" dur="500" fill="hold"/>
                                        <p:tgtEl>
                                          <p:spTgt spid="4823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7883"/>
                                        </p:tgtEl>
                                        <p:attrNameLst>
                                          <p:attrName>style.visibility</p:attrName>
                                        </p:attrNameLst>
                                      </p:cBhvr>
                                      <p:to>
                                        <p:strVal val="visible"/>
                                      </p:to>
                                    </p:set>
                                    <p:anim calcmode="lin" valueType="num">
                                      <p:cBhvr additive="base">
                                        <p:cTn id="43" dur="500" fill="hold"/>
                                        <p:tgtEl>
                                          <p:spTgt spid="207883"/>
                                        </p:tgtEl>
                                        <p:attrNameLst>
                                          <p:attrName>ppt_x</p:attrName>
                                        </p:attrNameLst>
                                      </p:cBhvr>
                                      <p:tavLst>
                                        <p:tav tm="0">
                                          <p:val>
                                            <p:strVal val="#ppt_x"/>
                                          </p:val>
                                        </p:tav>
                                        <p:tav tm="100000">
                                          <p:val>
                                            <p:strVal val="#ppt_x"/>
                                          </p:val>
                                        </p:tav>
                                      </p:tavLst>
                                    </p:anim>
                                    <p:anim calcmode="lin" valueType="num">
                                      <p:cBhvr additive="base">
                                        <p:cTn id="44" dur="500" fill="hold"/>
                                        <p:tgtEl>
                                          <p:spTgt spid="20788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7887"/>
                                        </p:tgtEl>
                                        <p:attrNameLst>
                                          <p:attrName>style.visibility</p:attrName>
                                        </p:attrNameLst>
                                      </p:cBhvr>
                                      <p:to>
                                        <p:strVal val="visible"/>
                                      </p:to>
                                    </p:set>
                                    <p:anim calcmode="lin" valueType="num">
                                      <p:cBhvr additive="base">
                                        <p:cTn id="49" dur="500" fill="hold"/>
                                        <p:tgtEl>
                                          <p:spTgt spid="207887"/>
                                        </p:tgtEl>
                                        <p:attrNameLst>
                                          <p:attrName>ppt_x</p:attrName>
                                        </p:attrNameLst>
                                      </p:cBhvr>
                                      <p:tavLst>
                                        <p:tav tm="0">
                                          <p:val>
                                            <p:strVal val="#ppt_x"/>
                                          </p:val>
                                        </p:tav>
                                        <p:tav tm="100000">
                                          <p:val>
                                            <p:strVal val="#ppt_x"/>
                                          </p:val>
                                        </p:tav>
                                      </p:tavLst>
                                    </p:anim>
                                    <p:anim calcmode="lin" valueType="num">
                                      <p:cBhvr additive="base">
                                        <p:cTn id="50" dur="500" fill="hold"/>
                                        <p:tgtEl>
                                          <p:spTgt spid="2078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9" grpId="0" animBg="1"/>
      <p:bldP spid="482310" grpId="0" animBg="1"/>
      <p:bldP spid="482311" grpId="0" animBg="1"/>
      <p:bldP spid="482312" grpId="0" animBg="1"/>
      <p:bldP spid="13" grpId="0" animBg="1"/>
      <p:bldP spid="13" grpId="2"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p:cNvSpPr>
          <p:nvPr>
            <p:ph type="title" idx="4294967295"/>
          </p:nvPr>
        </p:nvSpPr>
        <p:spPr/>
        <p:txBody>
          <a:bodyPr/>
          <a:lstStyle/>
          <a:p>
            <a:endParaRPr lang="en-US" smtClean="0"/>
          </a:p>
        </p:txBody>
      </p:sp>
      <p:sp>
        <p:nvSpPr>
          <p:cNvPr id="215042" name="Rectangle 3"/>
          <p:cNvSpPr>
            <a:spLocks noGrp="1"/>
          </p:cNvSpPr>
          <p:nvPr>
            <p:ph type="body" idx="4294967295"/>
          </p:nvPr>
        </p:nvSpPr>
        <p:spPr/>
        <p:txBody>
          <a:bodyPr/>
          <a:lstStyle/>
          <a:p>
            <a:endParaRPr lang="en-US" smtClean="0"/>
          </a:p>
        </p:txBody>
      </p:sp>
      <p:pic>
        <p:nvPicPr>
          <p:cNvPr id="215043" name="Picture 4" descr="IMG_1407"/>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484357" name="Line 5"/>
          <p:cNvSpPr>
            <a:spLocks noChangeShapeType="1"/>
          </p:cNvSpPr>
          <p:nvPr/>
        </p:nvSpPr>
        <p:spPr bwMode="auto">
          <a:xfrm>
            <a:off x="4284663" y="2852738"/>
            <a:ext cx="0" cy="576262"/>
          </a:xfrm>
          <a:prstGeom prst="line">
            <a:avLst/>
          </a:prstGeom>
          <a:noFill/>
          <a:ln w="76200">
            <a:solidFill>
              <a:srgbClr val="FF33CC"/>
            </a:solidFill>
            <a:round/>
            <a:headEnd/>
            <a:tailEnd type="triangle" w="med" len="med"/>
          </a:ln>
        </p:spPr>
        <p:txBody>
          <a:bodyPr/>
          <a:lstStyle/>
          <a:p>
            <a:endParaRPr lang="en-US"/>
          </a:p>
        </p:txBody>
      </p:sp>
      <p:sp>
        <p:nvSpPr>
          <p:cNvPr id="484358" name="Text Box 6"/>
          <p:cNvSpPr txBox="1">
            <a:spLocks noChangeArrowheads="1"/>
          </p:cNvSpPr>
          <p:nvPr/>
        </p:nvSpPr>
        <p:spPr bwMode="auto">
          <a:xfrm>
            <a:off x="250825" y="4937125"/>
            <a:ext cx="8255000" cy="1920875"/>
          </a:xfrm>
          <a:prstGeom prst="rect">
            <a:avLst/>
          </a:prstGeom>
          <a:noFill/>
          <a:ln w="9525">
            <a:noFill/>
            <a:miter lim="800000"/>
            <a:headEnd/>
            <a:tailEnd/>
          </a:ln>
        </p:spPr>
        <p:txBody>
          <a:bodyPr wrap="none">
            <a:spAutoFit/>
          </a:bodyPr>
          <a:lstStyle/>
          <a:p>
            <a:r>
              <a:rPr lang="en-GB" sz="4000" b="1">
                <a:solidFill>
                  <a:srgbClr val="FF33CC"/>
                </a:solidFill>
              </a:rPr>
              <a:t>Hazards?</a:t>
            </a:r>
          </a:p>
          <a:p>
            <a:r>
              <a:rPr lang="en-GB" sz="4000" b="1">
                <a:solidFill>
                  <a:srgbClr val="FF33CC"/>
                </a:solidFill>
              </a:rPr>
              <a:t>What do we have to worry about, </a:t>
            </a:r>
          </a:p>
          <a:p>
            <a:r>
              <a:rPr lang="en-GB" sz="4000" b="1">
                <a:solidFill>
                  <a:srgbClr val="FF33CC"/>
                </a:solidFill>
              </a:rPr>
              <a:t>and in what order?</a:t>
            </a:r>
            <a:endParaRPr lang="en-US" sz="4000" b="1">
              <a:solidFill>
                <a:srgbClr val="FF33CC"/>
              </a:solidFill>
            </a:endParaRPr>
          </a:p>
        </p:txBody>
      </p:sp>
      <p:grpSp>
        <p:nvGrpSpPr>
          <p:cNvPr id="484359" name="Group 7"/>
          <p:cNvGrpSpPr>
            <a:grpSpLocks/>
          </p:cNvGrpSpPr>
          <p:nvPr/>
        </p:nvGrpSpPr>
        <p:grpSpPr bwMode="auto">
          <a:xfrm>
            <a:off x="6084888" y="2787650"/>
            <a:ext cx="1809750" cy="1217613"/>
            <a:chOff x="3833" y="1756"/>
            <a:chExt cx="1140" cy="767"/>
          </a:xfrm>
        </p:grpSpPr>
        <p:sp>
          <p:nvSpPr>
            <p:cNvPr id="215047" name="Line 8"/>
            <p:cNvSpPr>
              <a:spLocks noChangeShapeType="1"/>
            </p:cNvSpPr>
            <p:nvPr/>
          </p:nvSpPr>
          <p:spPr bwMode="auto">
            <a:xfrm>
              <a:off x="4332" y="2160"/>
              <a:ext cx="0" cy="363"/>
            </a:xfrm>
            <a:prstGeom prst="line">
              <a:avLst/>
            </a:prstGeom>
            <a:noFill/>
            <a:ln w="76200">
              <a:solidFill>
                <a:srgbClr val="FF33CC"/>
              </a:solidFill>
              <a:round/>
              <a:headEnd/>
              <a:tailEnd type="triangle" w="med" len="med"/>
            </a:ln>
          </p:spPr>
          <p:txBody>
            <a:bodyPr/>
            <a:lstStyle/>
            <a:p>
              <a:endParaRPr lang="en-US"/>
            </a:p>
          </p:txBody>
        </p:sp>
        <p:sp>
          <p:nvSpPr>
            <p:cNvPr id="215048" name="Text Box 9"/>
            <p:cNvSpPr txBox="1">
              <a:spLocks noChangeArrowheads="1"/>
            </p:cNvSpPr>
            <p:nvPr/>
          </p:nvSpPr>
          <p:spPr bwMode="auto">
            <a:xfrm>
              <a:off x="3833" y="1756"/>
              <a:ext cx="1140" cy="404"/>
            </a:xfrm>
            <a:prstGeom prst="rect">
              <a:avLst/>
            </a:prstGeom>
            <a:noFill/>
            <a:ln w="9525">
              <a:noFill/>
              <a:miter lim="800000"/>
              <a:headEnd/>
              <a:tailEnd/>
            </a:ln>
          </p:spPr>
          <p:txBody>
            <a:bodyPr wrap="none">
              <a:spAutoFit/>
            </a:bodyPr>
            <a:lstStyle/>
            <a:p>
              <a:r>
                <a:rPr lang="en-GB" sz="3600" b="1">
                  <a:solidFill>
                    <a:srgbClr val="FF33CC"/>
                  </a:solidFill>
                </a:rPr>
                <a:t>Or here</a:t>
              </a:r>
              <a:endParaRPr lang="en-US" sz="3600" b="1">
                <a:solidFill>
                  <a:srgbClr val="FF33C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43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4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nimBg="1"/>
      <p:bldP spid="48435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p:cNvSpPr>
          <p:nvPr>
            <p:ph type="title" idx="4294967295"/>
          </p:nvPr>
        </p:nvSpPr>
        <p:spPr/>
        <p:txBody>
          <a:bodyPr/>
          <a:lstStyle/>
          <a:p>
            <a:endParaRPr lang="en-US" smtClean="0"/>
          </a:p>
        </p:txBody>
      </p:sp>
      <p:sp>
        <p:nvSpPr>
          <p:cNvPr id="217090" name="Rectangle 3"/>
          <p:cNvSpPr>
            <a:spLocks noGrp="1"/>
          </p:cNvSpPr>
          <p:nvPr>
            <p:ph type="body" idx="4294967295"/>
          </p:nvPr>
        </p:nvSpPr>
        <p:spPr/>
        <p:txBody>
          <a:bodyPr/>
          <a:lstStyle/>
          <a:p>
            <a:endParaRPr lang="en-US" smtClean="0"/>
          </a:p>
        </p:txBody>
      </p:sp>
      <p:pic>
        <p:nvPicPr>
          <p:cNvPr id="217091" name="Picture 4" descr="IMG_1408"/>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518149" name="Line 5"/>
          <p:cNvSpPr>
            <a:spLocks noChangeShapeType="1"/>
          </p:cNvSpPr>
          <p:nvPr/>
        </p:nvSpPr>
        <p:spPr bwMode="auto">
          <a:xfrm>
            <a:off x="3492500" y="3140075"/>
            <a:ext cx="0" cy="576263"/>
          </a:xfrm>
          <a:prstGeom prst="line">
            <a:avLst/>
          </a:prstGeom>
          <a:noFill/>
          <a:ln w="76200">
            <a:solidFill>
              <a:srgbClr val="FF33CC"/>
            </a:solidFill>
            <a:round/>
            <a:headEnd/>
            <a:tailEnd type="triangle" w="med" len="med"/>
          </a:ln>
        </p:spPr>
        <p:txBody>
          <a:bodyPr/>
          <a:lstStyle/>
          <a:p>
            <a:endParaRPr lang="en-US"/>
          </a:p>
        </p:txBody>
      </p:sp>
      <p:sp>
        <p:nvSpPr>
          <p:cNvPr id="518150" name="Text Box 6"/>
          <p:cNvSpPr txBox="1">
            <a:spLocks noChangeArrowheads="1"/>
          </p:cNvSpPr>
          <p:nvPr/>
        </p:nvSpPr>
        <p:spPr bwMode="auto">
          <a:xfrm>
            <a:off x="5292725" y="5678488"/>
            <a:ext cx="3454400" cy="1311275"/>
          </a:xfrm>
          <a:prstGeom prst="rect">
            <a:avLst/>
          </a:prstGeom>
          <a:noFill/>
          <a:ln w="9525">
            <a:noFill/>
            <a:miter lim="800000"/>
            <a:headEnd/>
            <a:tailEnd/>
          </a:ln>
        </p:spPr>
        <p:txBody>
          <a:bodyPr wrap="none">
            <a:spAutoFit/>
          </a:bodyPr>
          <a:lstStyle/>
          <a:p>
            <a:r>
              <a:rPr lang="en-GB" sz="4000" b="1">
                <a:solidFill>
                  <a:srgbClr val="FF33CC"/>
                </a:solidFill>
              </a:rPr>
              <a:t>Hazards?</a:t>
            </a:r>
          </a:p>
          <a:p>
            <a:r>
              <a:rPr lang="en-GB" sz="4000" b="1">
                <a:solidFill>
                  <a:srgbClr val="FF33CC"/>
                </a:solidFill>
              </a:rPr>
              <a:t>Plan? PSGA?</a:t>
            </a:r>
            <a:endParaRPr lang="en-US" sz="4000" b="1">
              <a:solidFill>
                <a:srgbClr val="FF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8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9" grpId="0" animBg="1"/>
      <p:bldP spid="5181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Commentary</a:t>
            </a:r>
            <a:endParaRPr lang="en-US" dirty="0"/>
          </a:p>
        </p:txBody>
      </p:sp>
      <p:sp>
        <p:nvSpPr>
          <p:cNvPr id="3" name="Content Placeholder 2"/>
          <p:cNvSpPr>
            <a:spLocks noGrp="1"/>
          </p:cNvSpPr>
          <p:nvPr>
            <p:ph idx="1"/>
          </p:nvPr>
        </p:nvSpPr>
        <p:spPr/>
        <p:txBody>
          <a:bodyPr/>
          <a:lstStyle/>
          <a:p>
            <a:r>
              <a:rPr lang="en-GB" dirty="0" smtClean="0">
                <a:latin typeface="Arial" pitchFamily="34" charset="0"/>
                <a:cs typeface="Arial" pitchFamily="34" charset="0"/>
              </a:rPr>
              <a:t>We all find it difficult</a:t>
            </a:r>
            <a:endParaRPr lang="en-US" dirty="0" smtClean="0">
              <a:latin typeface="Arial" pitchFamily="34" charset="0"/>
              <a:cs typeface="Arial" pitchFamily="34" charset="0"/>
            </a:endParaRPr>
          </a:p>
          <a:p>
            <a:r>
              <a:rPr lang="en-GB" dirty="0" smtClean="0">
                <a:latin typeface="Arial" pitchFamily="34" charset="0"/>
                <a:cs typeface="Arial" pitchFamily="34" charset="0"/>
              </a:rPr>
              <a:t>Ask each of your Observers to do one</a:t>
            </a:r>
          </a:p>
          <a:p>
            <a:r>
              <a:rPr lang="en-GB" dirty="0" smtClean="0">
                <a:latin typeface="Arial" pitchFamily="34" charset="0"/>
                <a:cs typeface="Arial" pitchFamily="34" charset="0"/>
              </a:rPr>
              <a:t>There is no set style – choose your own</a:t>
            </a:r>
          </a:p>
          <a:p>
            <a:r>
              <a:rPr lang="en-GB" dirty="0" smtClean="0">
                <a:latin typeface="Arial" pitchFamily="34" charset="0"/>
                <a:cs typeface="Arial" pitchFamily="34" charset="0"/>
              </a:rPr>
              <a:t>Try and do something without being asked – it may be enough</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p:cNvSpPr>
          <p:nvPr>
            <p:ph type="title" idx="4294967295"/>
          </p:nvPr>
        </p:nvSpPr>
        <p:spPr/>
        <p:txBody>
          <a:bodyPr/>
          <a:lstStyle/>
          <a:p>
            <a:endParaRPr lang="en-US" smtClean="0"/>
          </a:p>
        </p:txBody>
      </p:sp>
      <p:sp>
        <p:nvSpPr>
          <p:cNvPr id="219138" name="Rectangle 3"/>
          <p:cNvSpPr>
            <a:spLocks noGrp="1"/>
          </p:cNvSpPr>
          <p:nvPr>
            <p:ph type="body" idx="4294967295"/>
          </p:nvPr>
        </p:nvSpPr>
        <p:spPr/>
        <p:txBody>
          <a:bodyPr/>
          <a:lstStyle/>
          <a:p>
            <a:endParaRPr lang="en-US" smtClean="0"/>
          </a:p>
        </p:txBody>
      </p:sp>
      <p:pic>
        <p:nvPicPr>
          <p:cNvPr id="219139" name="Picture 4" descr="IMG_1411"/>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520197" name="Line 5"/>
          <p:cNvSpPr>
            <a:spLocks noChangeShapeType="1"/>
          </p:cNvSpPr>
          <p:nvPr/>
        </p:nvSpPr>
        <p:spPr bwMode="auto">
          <a:xfrm>
            <a:off x="2195513" y="3429000"/>
            <a:ext cx="0" cy="576263"/>
          </a:xfrm>
          <a:prstGeom prst="line">
            <a:avLst/>
          </a:prstGeom>
          <a:noFill/>
          <a:ln w="76200">
            <a:solidFill>
              <a:srgbClr val="FF33CC"/>
            </a:solidFill>
            <a:round/>
            <a:headEnd/>
            <a:tailEnd type="triangle" w="med" len="med"/>
          </a:ln>
        </p:spPr>
        <p:txBody>
          <a:bodyPr/>
          <a:lstStyle/>
          <a:p>
            <a:endParaRPr lang="en-US"/>
          </a:p>
        </p:txBody>
      </p:sp>
      <p:sp>
        <p:nvSpPr>
          <p:cNvPr id="520198" name="AutoShape 6"/>
          <p:cNvSpPr>
            <a:spLocks noChangeArrowheads="1"/>
          </p:cNvSpPr>
          <p:nvPr/>
        </p:nvSpPr>
        <p:spPr bwMode="auto">
          <a:xfrm>
            <a:off x="2555875" y="1412875"/>
            <a:ext cx="2808288" cy="1512888"/>
          </a:xfrm>
          <a:prstGeom prst="cloudCallout">
            <a:avLst>
              <a:gd name="adj1" fmla="val -59157"/>
              <a:gd name="adj2" fmla="val 95014"/>
            </a:avLst>
          </a:prstGeom>
          <a:solidFill>
            <a:srgbClr val="FF33CC"/>
          </a:solidFill>
          <a:ln w="9525">
            <a:solidFill>
              <a:schemeClr val="tx1"/>
            </a:solidFill>
            <a:round/>
            <a:headEnd/>
            <a:tailEnd/>
          </a:ln>
        </p:spPr>
        <p:txBody>
          <a:bodyPr/>
          <a:lstStyle/>
          <a:p>
            <a:pPr algn="ctr"/>
            <a:r>
              <a:rPr lang="en-GB"/>
              <a:t>So the limit point is just to the left of this gap in the trees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0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0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7" grpId="0" animBg="1"/>
      <p:bldP spid="52019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p:cNvSpPr>
          <p:nvPr>
            <p:ph type="title" idx="4294967295"/>
          </p:nvPr>
        </p:nvSpPr>
        <p:spPr/>
        <p:txBody>
          <a:bodyPr/>
          <a:lstStyle/>
          <a:p>
            <a:r>
              <a:rPr lang="en-GB" sz="3600" smtClean="0"/>
              <a:t>We are going to drive towards the corner and see how the limit point changes</a:t>
            </a:r>
            <a:endParaRPr lang="en-US" sz="3600" smtClean="0"/>
          </a:p>
        </p:txBody>
      </p:sp>
      <p:sp>
        <p:nvSpPr>
          <p:cNvPr id="221186" name="Arc 3"/>
          <p:cNvSpPr>
            <a:spLocks/>
          </p:cNvSpPr>
          <p:nvPr/>
        </p:nvSpPr>
        <p:spPr bwMode="auto">
          <a:xfrm>
            <a:off x="3205163" y="2749550"/>
            <a:ext cx="1655762" cy="18732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21187" name="Line 4"/>
          <p:cNvSpPr>
            <a:spLocks noChangeShapeType="1"/>
          </p:cNvSpPr>
          <p:nvPr/>
        </p:nvSpPr>
        <p:spPr bwMode="auto">
          <a:xfrm>
            <a:off x="4860925" y="4622800"/>
            <a:ext cx="0" cy="863600"/>
          </a:xfrm>
          <a:prstGeom prst="line">
            <a:avLst/>
          </a:prstGeom>
          <a:noFill/>
          <a:ln w="9525">
            <a:solidFill>
              <a:schemeClr val="tx1"/>
            </a:solidFill>
            <a:round/>
            <a:headEnd/>
            <a:tailEnd/>
          </a:ln>
        </p:spPr>
        <p:txBody>
          <a:bodyPr/>
          <a:lstStyle/>
          <a:p>
            <a:endParaRPr lang="en-US"/>
          </a:p>
        </p:txBody>
      </p:sp>
      <p:sp>
        <p:nvSpPr>
          <p:cNvPr id="221188" name="Arc 5"/>
          <p:cNvSpPr>
            <a:spLocks/>
          </p:cNvSpPr>
          <p:nvPr/>
        </p:nvSpPr>
        <p:spPr bwMode="auto">
          <a:xfrm>
            <a:off x="3565525" y="1957388"/>
            <a:ext cx="2303463" cy="2667000"/>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21189" name="Line 6"/>
          <p:cNvSpPr>
            <a:spLocks noChangeShapeType="1"/>
          </p:cNvSpPr>
          <p:nvPr/>
        </p:nvSpPr>
        <p:spPr bwMode="auto">
          <a:xfrm>
            <a:off x="5868988" y="4622800"/>
            <a:ext cx="0" cy="863600"/>
          </a:xfrm>
          <a:prstGeom prst="line">
            <a:avLst/>
          </a:prstGeom>
          <a:noFill/>
          <a:ln w="9525">
            <a:solidFill>
              <a:schemeClr val="tx1"/>
            </a:solidFill>
            <a:round/>
            <a:headEnd/>
            <a:tailEnd/>
          </a:ln>
        </p:spPr>
        <p:txBody>
          <a:bodyPr/>
          <a:lstStyle/>
          <a:p>
            <a:endParaRPr lang="en-US"/>
          </a:p>
        </p:txBody>
      </p:sp>
      <p:sp>
        <p:nvSpPr>
          <p:cNvPr id="221190" name="Line 7"/>
          <p:cNvSpPr>
            <a:spLocks noChangeShapeType="1"/>
          </p:cNvSpPr>
          <p:nvPr/>
        </p:nvSpPr>
        <p:spPr bwMode="auto">
          <a:xfrm>
            <a:off x="2700338" y="1957388"/>
            <a:ext cx="1008062" cy="0"/>
          </a:xfrm>
          <a:prstGeom prst="line">
            <a:avLst/>
          </a:prstGeom>
          <a:noFill/>
          <a:ln w="9525">
            <a:solidFill>
              <a:schemeClr val="tx1"/>
            </a:solidFill>
            <a:round/>
            <a:headEnd/>
            <a:tailEnd/>
          </a:ln>
        </p:spPr>
        <p:txBody>
          <a:bodyPr/>
          <a:lstStyle/>
          <a:p>
            <a:endParaRPr lang="en-US"/>
          </a:p>
        </p:txBody>
      </p:sp>
      <p:pic>
        <p:nvPicPr>
          <p:cNvPr id="221191" name="Picture 8" descr="cam1"/>
          <p:cNvPicPr>
            <a:picLocks noChangeAspect="1" noChangeArrowheads="1"/>
          </p:cNvPicPr>
          <p:nvPr/>
        </p:nvPicPr>
        <p:blipFill>
          <a:blip r:embed="rId3"/>
          <a:srcRect/>
          <a:stretch>
            <a:fillRect/>
          </a:stretch>
        </p:blipFill>
        <p:spPr bwMode="auto">
          <a:xfrm>
            <a:off x="5073650" y="5270500"/>
            <a:ext cx="295275" cy="247650"/>
          </a:xfrm>
          <a:prstGeom prst="rect">
            <a:avLst/>
          </a:prstGeom>
          <a:noFill/>
          <a:ln w="9525">
            <a:noFill/>
            <a:miter lim="800000"/>
            <a:headEnd/>
            <a:tailEnd/>
          </a:ln>
        </p:spPr>
      </p:pic>
      <p:sp>
        <p:nvSpPr>
          <p:cNvPr id="221192" name="Line 9"/>
          <p:cNvSpPr>
            <a:spLocks noChangeShapeType="1"/>
          </p:cNvSpPr>
          <p:nvPr/>
        </p:nvSpPr>
        <p:spPr bwMode="auto">
          <a:xfrm>
            <a:off x="2700338" y="2749550"/>
            <a:ext cx="576262" cy="0"/>
          </a:xfrm>
          <a:prstGeom prst="line">
            <a:avLst/>
          </a:prstGeom>
          <a:noFill/>
          <a:ln w="9525">
            <a:solidFill>
              <a:schemeClr val="tx1"/>
            </a:solidFill>
            <a:round/>
            <a:headEnd/>
            <a:tailEnd/>
          </a:ln>
        </p:spPr>
        <p:txBody>
          <a:bodyPr/>
          <a:lstStyle/>
          <a:p>
            <a:endParaRPr lang="en-US"/>
          </a:p>
        </p:txBody>
      </p:sp>
      <p:pic>
        <p:nvPicPr>
          <p:cNvPr id="221193" name="Picture 10" descr="cam1"/>
          <p:cNvPicPr>
            <a:picLocks noChangeAspect="1" noChangeArrowheads="1"/>
          </p:cNvPicPr>
          <p:nvPr/>
        </p:nvPicPr>
        <p:blipFill>
          <a:blip r:embed="rId3"/>
          <a:srcRect/>
          <a:stretch>
            <a:fillRect/>
          </a:stretch>
        </p:blipFill>
        <p:spPr bwMode="auto">
          <a:xfrm>
            <a:off x="4926013" y="4478338"/>
            <a:ext cx="295275" cy="247650"/>
          </a:xfrm>
          <a:prstGeom prst="rect">
            <a:avLst/>
          </a:prstGeom>
          <a:noFill/>
          <a:ln w="9525">
            <a:noFill/>
            <a:miter lim="800000"/>
            <a:headEnd/>
            <a:tailEnd/>
          </a:ln>
        </p:spPr>
      </p:pic>
      <p:pic>
        <p:nvPicPr>
          <p:cNvPr id="221194" name="Picture 11" descr="cam1"/>
          <p:cNvPicPr>
            <a:picLocks noChangeAspect="1" noChangeArrowheads="1"/>
          </p:cNvPicPr>
          <p:nvPr/>
        </p:nvPicPr>
        <p:blipFill>
          <a:blip r:embed="rId3"/>
          <a:srcRect/>
          <a:stretch>
            <a:fillRect/>
          </a:stretch>
        </p:blipFill>
        <p:spPr bwMode="auto">
          <a:xfrm>
            <a:off x="4778375" y="3686175"/>
            <a:ext cx="295275" cy="247650"/>
          </a:xfrm>
          <a:prstGeom prst="rect">
            <a:avLst/>
          </a:prstGeom>
          <a:noFill/>
          <a:ln w="9525">
            <a:noFill/>
            <a:miter lim="800000"/>
            <a:headEnd/>
            <a:tailEnd/>
          </a:ln>
        </p:spPr>
      </p:pic>
      <p:pic>
        <p:nvPicPr>
          <p:cNvPr id="221195" name="Picture 12" descr="cam1"/>
          <p:cNvPicPr>
            <a:picLocks noChangeAspect="1" noChangeArrowheads="1"/>
          </p:cNvPicPr>
          <p:nvPr/>
        </p:nvPicPr>
        <p:blipFill>
          <a:blip r:embed="rId3"/>
          <a:srcRect/>
          <a:stretch>
            <a:fillRect/>
          </a:stretch>
        </p:blipFill>
        <p:spPr bwMode="auto">
          <a:xfrm>
            <a:off x="4284663" y="2862263"/>
            <a:ext cx="295275" cy="24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p:cNvSpPr>
          <p:nvPr>
            <p:ph type="title" idx="4294967295"/>
          </p:nvPr>
        </p:nvSpPr>
        <p:spPr/>
        <p:txBody>
          <a:bodyPr/>
          <a:lstStyle/>
          <a:p>
            <a:endParaRPr lang="en-US" smtClean="0"/>
          </a:p>
        </p:txBody>
      </p:sp>
      <p:sp>
        <p:nvSpPr>
          <p:cNvPr id="223234" name="Rectangle 3"/>
          <p:cNvSpPr>
            <a:spLocks noGrp="1"/>
          </p:cNvSpPr>
          <p:nvPr>
            <p:ph type="body" idx="4294967295"/>
          </p:nvPr>
        </p:nvSpPr>
        <p:spPr/>
        <p:txBody>
          <a:bodyPr/>
          <a:lstStyle/>
          <a:p>
            <a:endParaRPr lang="en-US" smtClean="0"/>
          </a:p>
        </p:txBody>
      </p:sp>
      <p:pic>
        <p:nvPicPr>
          <p:cNvPr id="223235" name="Picture 4" descr="IMG_1415"/>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524293" name="Line 5"/>
          <p:cNvSpPr>
            <a:spLocks noChangeShapeType="1"/>
          </p:cNvSpPr>
          <p:nvPr/>
        </p:nvSpPr>
        <p:spPr bwMode="auto">
          <a:xfrm>
            <a:off x="2700338" y="4365625"/>
            <a:ext cx="0" cy="576263"/>
          </a:xfrm>
          <a:prstGeom prst="line">
            <a:avLst/>
          </a:prstGeom>
          <a:noFill/>
          <a:ln w="76200">
            <a:solidFill>
              <a:srgbClr val="FF33CC"/>
            </a:solidFill>
            <a:round/>
            <a:headEnd/>
            <a:tailEnd type="triangle" w="med" len="med"/>
          </a:ln>
        </p:spPr>
        <p:txBody>
          <a:bodyPr/>
          <a:lstStyle/>
          <a:p>
            <a:endParaRPr lang="en-US"/>
          </a:p>
        </p:txBody>
      </p:sp>
      <p:sp>
        <p:nvSpPr>
          <p:cNvPr id="223237" name="Line 6"/>
          <p:cNvSpPr>
            <a:spLocks noChangeShapeType="1"/>
          </p:cNvSpPr>
          <p:nvPr/>
        </p:nvSpPr>
        <p:spPr bwMode="auto">
          <a:xfrm>
            <a:off x="3059113" y="4437063"/>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524295" name="Text Box 7"/>
          <p:cNvSpPr txBox="1">
            <a:spLocks noChangeArrowheads="1"/>
          </p:cNvSpPr>
          <p:nvPr/>
        </p:nvSpPr>
        <p:spPr bwMode="auto">
          <a:xfrm>
            <a:off x="2411413" y="4937125"/>
            <a:ext cx="2611437" cy="1311275"/>
          </a:xfrm>
          <a:prstGeom prst="rect">
            <a:avLst/>
          </a:prstGeom>
          <a:noFill/>
          <a:ln w="9525">
            <a:noFill/>
            <a:miter lim="800000"/>
            <a:headEnd/>
            <a:tailEnd/>
          </a:ln>
        </p:spPr>
        <p:txBody>
          <a:bodyPr>
            <a:spAutoFit/>
          </a:bodyPr>
          <a:lstStyle/>
          <a:p>
            <a:r>
              <a:rPr lang="en-GB" sz="4000" b="1">
                <a:solidFill>
                  <a:srgbClr val="FF33CC"/>
                </a:solidFill>
              </a:rPr>
              <a:t>How fast?</a:t>
            </a:r>
          </a:p>
          <a:p>
            <a:endParaRPr lang="en-US" sz="4000" b="1">
              <a:solidFill>
                <a:srgbClr val="FF33CC"/>
              </a:solidFill>
            </a:endParaRPr>
          </a:p>
        </p:txBody>
      </p:sp>
      <p:sp>
        <p:nvSpPr>
          <p:cNvPr id="524296" name="Text Box 8"/>
          <p:cNvSpPr txBox="1">
            <a:spLocks noChangeArrowheads="1"/>
          </p:cNvSpPr>
          <p:nvPr/>
        </p:nvSpPr>
        <p:spPr bwMode="auto">
          <a:xfrm>
            <a:off x="2466975" y="5445125"/>
            <a:ext cx="2105025" cy="701675"/>
          </a:xfrm>
          <a:prstGeom prst="rect">
            <a:avLst/>
          </a:prstGeom>
          <a:noFill/>
          <a:ln w="9525">
            <a:noFill/>
            <a:miter lim="800000"/>
            <a:headEnd/>
            <a:tailEnd/>
          </a:ln>
        </p:spPr>
        <p:txBody>
          <a:bodyPr wrap="none">
            <a:spAutoFit/>
          </a:bodyPr>
          <a:lstStyle/>
          <a:p>
            <a:r>
              <a:rPr lang="en-GB" sz="4000" b="1">
                <a:solidFill>
                  <a:srgbClr val="FF33CC"/>
                </a:solidFill>
              </a:rPr>
              <a:t>75 feet?</a:t>
            </a:r>
            <a:endParaRPr lang="en-US" sz="4000" b="1">
              <a:solidFill>
                <a:srgbClr val="FF33CC"/>
              </a:solidFill>
            </a:endParaRPr>
          </a:p>
        </p:txBody>
      </p:sp>
      <p:sp>
        <p:nvSpPr>
          <p:cNvPr id="524297" name="Text Box 9"/>
          <p:cNvSpPr txBox="1">
            <a:spLocks noChangeArrowheads="1"/>
          </p:cNvSpPr>
          <p:nvPr/>
        </p:nvSpPr>
        <p:spPr bwMode="auto">
          <a:xfrm>
            <a:off x="2484438" y="5949950"/>
            <a:ext cx="5770562" cy="701675"/>
          </a:xfrm>
          <a:prstGeom prst="rect">
            <a:avLst/>
          </a:prstGeom>
          <a:noFill/>
          <a:ln w="9525">
            <a:noFill/>
            <a:miter lim="800000"/>
            <a:headEnd/>
            <a:tailEnd/>
          </a:ln>
        </p:spPr>
        <p:txBody>
          <a:bodyPr wrap="none">
            <a:spAutoFit/>
          </a:bodyPr>
          <a:lstStyle/>
          <a:p>
            <a:r>
              <a:rPr lang="en-GB" sz="4000" b="1">
                <a:solidFill>
                  <a:srgbClr val="FF33CC"/>
                </a:solidFill>
              </a:rPr>
              <a:t>Which gear are you in?</a:t>
            </a:r>
            <a:endParaRPr lang="en-US" sz="4000" b="1">
              <a:solidFill>
                <a:srgbClr val="FF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4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42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3" grpId="0" animBg="1"/>
      <p:bldP spid="524295" grpId="0"/>
      <p:bldP spid="524296" grpId="0"/>
      <p:bldP spid="52429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p:cNvSpPr>
          <p:nvPr>
            <p:ph type="title" idx="4294967295"/>
          </p:nvPr>
        </p:nvSpPr>
        <p:spPr/>
        <p:txBody>
          <a:bodyPr/>
          <a:lstStyle/>
          <a:p>
            <a:endParaRPr lang="en-US" smtClean="0"/>
          </a:p>
        </p:txBody>
      </p:sp>
      <p:sp>
        <p:nvSpPr>
          <p:cNvPr id="225282" name="Rectangle 3"/>
          <p:cNvSpPr>
            <a:spLocks noGrp="1"/>
          </p:cNvSpPr>
          <p:nvPr>
            <p:ph type="body" idx="4294967295"/>
          </p:nvPr>
        </p:nvSpPr>
        <p:spPr/>
        <p:txBody>
          <a:bodyPr/>
          <a:lstStyle/>
          <a:p>
            <a:endParaRPr lang="en-US" smtClean="0"/>
          </a:p>
        </p:txBody>
      </p:sp>
      <p:pic>
        <p:nvPicPr>
          <p:cNvPr id="225283" name="Picture 4" descr="IMG_1417"/>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526341" name="Line 5"/>
          <p:cNvSpPr>
            <a:spLocks noChangeShapeType="1"/>
          </p:cNvSpPr>
          <p:nvPr/>
        </p:nvSpPr>
        <p:spPr bwMode="auto">
          <a:xfrm>
            <a:off x="3059113" y="3573463"/>
            <a:ext cx="0" cy="576262"/>
          </a:xfrm>
          <a:prstGeom prst="line">
            <a:avLst/>
          </a:prstGeom>
          <a:noFill/>
          <a:ln w="76200">
            <a:solidFill>
              <a:srgbClr val="FF33CC"/>
            </a:solidFill>
            <a:round/>
            <a:headEnd/>
            <a:tailEnd type="triangle" w="med" len="med"/>
          </a:ln>
        </p:spPr>
        <p:txBody>
          <a:bodyPr/>
          <a:lstStyle/>
          <a:p>
            <a:endParaRPr lang="en-US"/>
          </a:p>
        </p:txBody>
      </p:sp>
      <p:sp>
        <p:nvSpPr>
          <p:cNvPr id="225285" name="Line 6"/>
          <p:cNvSpPr>
            <a:spLocks noChangeShapeType="1"/>
          </p:cNvSpPr>
          <p:nvPr/>
        </p:nvSpPr>
        <p:spPr bwMode="auto">
          <a:xfrm>
            <a:off x="3635375" y="3716338"/>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25286" name="Line 7"/>
          <p:cNvSpPr>
            <a:spLocks noChangeShapeType="1"/>
          </p:cNvSpPr>
          <p:nvPr/>
        </p:nvSpPr>
        <p:spPr bwMode="auto">
          <a:xfrm>
            <a:off x="3924300" y="3860800"/>
            <a:ext cx="0" cy="576263"/>
          </a:xfrm>
          <a:prstGeom prst="line">
            <a:avLst/>
          </a:prstGeom>
          <a:noFill/>
          <a:ln w="76200">
            <a:solidFill>
              <a:srgbClr val="FF33CC"/>
            </a:solidFill>
            <a:prstDash val="sysDot"/>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6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p:cNvSpPr>
          <p:nvPr>
            <p:ph type="title" idx="4294967295"/>
          </p:nvPr>
        </p:nvSpPr>
        <p:spPr/>
        <p:txBody>
          <a:bodyPr/>
          <a:lstStyle/>
          <a:p>
            <a:endParaRPr lang="en-US" smtClean="0"/>
          </a:p>
        </p:txBody>
      </p:sp>
      <p:sp>
        <p:nvSpPr>
          <p:cNvPr id="227330" name="Rectangle 3"/>
          <p:cNvSpPr>
            <a:spLocks noGrp="1"/>
          </p:cNvSpPr>
          <p:nvPr>
            <p:ph type="body" idx="4294967295"/>
          </p:nvPr>
        </p:nvSpPr>
        <p:spPr/>
        <p:txBody>
          <a:bodyPr/>
          <a:lstStyle/>
          <a:p>
            <a:endParaRPr lang="en-US" smtClean="0"/>
          </a:p>
        </p:txBody>
      </p:sp>
      <p:pic>
        <p:nvPicPr>
          <p:cNvPr id="227331" name="Picture 4" descr="IMG_1419"/>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528389" name="Line 5"/>
          <p:cNvSpPr>
            <a:spLocks noChangeShapeType="1"/>
          </p:cNvSpPr>
          <p:nvPr/>
        </p:nvSpPr>
        <p:spPr bwMode="auto">
          <a:xfrm>
            <a:off x="2987675" y="4437063"/>
            <a:ext cx="0" cy="576262"/>
          </a:xfrm>
          <a:prstGeom prst="line">
            <a:avLst/>
          </a:prstGeom>
          <a:noFill/>
          <a:ln w="76200">
            <a:solidFill>
              <a:srgbClr val="FF33CC"/>
            </a:solidFill>
            <a:round/>
            <a:headEnd/>
            <a:tailEnd type="triangle" w="med" len="med"/>
          </a:ln>
        </p:spPr>
        <p:txBody>
          <a:bodyPr/>
          <a:lstStyle/>
          <a:p>
            <a:endParaRPr lang="en-US"/>
          </a:p>
        </p:txBody>
      </p:sp>
      <p:sp>
        <p:nvSpPr>
          <p:cNvPr id="227333" name="Line 6"/>
          <p:cNvSpPr>
            <a:spLocks noChangeShapeType="1"/>
          </p:cNvSpPr>
          <p:nvPr/>
        </p:nvSpPr>
        <p:spPr bwMode="auto">
          <a:xfrm>
            <a:off x="5435600" y="5157788"/>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27334" name="Line 7"/>
          <p:cNvSpPr>
            <a:spLocks noChangeShapeType="1"/>
          </p:cNvSpPr>
          <p:nvPr/>
        </p:nvSpPr>
        <p:spPr bwMode="auto">
          <a:xfrm>
            <a:off x="6659563" y="5373688"/>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27335" name="Line 8"/>
          <p:cNvSpPr>
            <a:spLocks noChangeShapeType="1"/>
          </p:cNvSpPr>
          <p:nvPr/>
        </p:nvSpPr>
        <p:spPr bwMode="auto">
          <a:xfrm>
            <a:off x="7164388" y="5734050"/>
            <a:ext cx="0" cy="576263"/>
          </a:xfrm>
          <a:prstGeom prst="line">
            <a:avLst/>
          </a:prstGeom>
          <a:noFill/>
          <a:ln w="76200">
            <a:solidFill>
              <a:srgbClr val="FF33CC"/>
            </a:solidFill>
            <a:prstDash val="sysDot"/>
            <a:round/>
            <a:headEnd/>
            <a:tailEnd type="triangle" w="med" len="med"/>
          </a:ln>
        </p:spPr>
        <p:txBody>
          <a:bodyPr/>
          <a:lstStyle/>
          <a:p>
            <a:endParaRPr lang="en-US"/>
          </a:p>
        </p:txBody>
      </p:sp>
      <p:sp>
        <p:nvSpPr>
          <p:cNvPr id="528393" name="AutoShape 9"/>
          <p:cNvSpPr>
            <a:spLocks noChangeArrowheads="1"/>
          </p:cNvSpPr>
          <p:nvPr/>
        </p:nvSpPr>
        <p:spPr bwMode="auto">
          <a:xfrm>
            <a:off x="3059113" y="1989138"/>
            <a:ext cx="4176712" cy="1800225"/>
          </a:xfrm>
          <a:prstGeom prst="cloudCallout">
            <a:avLst>
              <a:gd name="adj1" fmla="val -42894"/>
              <a:gd name="adj2" fmla="val 70019"/>
            </a:avLst>
          </a:prstGeom>
          <a:solidFill>
            <a:srgbClr val="FF33CC"/>
          </a:solidFill>
          <a:ln w="9525">
            <a:solidFill>
              <a:schemeClr val="tx1"/>
            </a:solidFill>
            <a:round/>
            <a:headEnd/>
            <a:tailEnd/>
          </a:ln>
        </p:spPr>
        <p:txBody>
          <a:bodyPr/>
          <a:lstStyle/>
          <a:p>
            <a:pPr algn="ctr"/>
            <a:r>
              <a:rPr lang="en-GB"/>
              <a:t>So all of a sudden the limit point accelerates away, and we can accelerate with it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8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8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9" grpId="0" animBg="1"/>
      <p:bldP spid="52839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p:cNvSpPr>
          <p:nvPr>
            <p:ph type="title" idx="4294967295"/>
          </p:nvPr>
        </p:nvSpPr>
        <p:spPr/>
        <p:txBody>
          <a:bodyPr/>
          <a:lstStyle/>
          <a:p>
            <a:endParaRPr lang="en-US" smtClean="0"/>
          </a:p>
        </p:txBody>
      </p:sp>
      <p:sp>
        <p:nvSpPr>
          <p:cNvPr id="229378" name="Rectangle 3"/>
          <p:cNvSpPr>
            <a:spLocks noGrp="1"/>
          </p:cNvSpPr>
          <p:nvPr>
            <p:ph type="body" idx="4294967295"/>
          </p:nvPr>
        </p:nvSpPr>
        <p:spPr/>
        <p:txBody>
          <a:bodyPr/>
          <a:lstStyle/>
          <a:p>
            <a:endParaRPr lang="en-US" smtClean="0"/>
          </a:p>
        </p:txBody>
      </p:sp>
      <p:pic>
        <p:nvPicPr>
          <p:cNvPr id="229379" name="Picture 4" descr="IMG_1421"/>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530437" name="Line 5"/>
          <p:cNvSpPr>
            <a:spLocks noChangeShapeType="1"/>
          </p:cNvSpPr>
          <p:nvPr/>
        </p:nvSpPr>
        <p:spPr bwMode="auto">
          <a:xfrm>
            <a:off x="1476375" y="3644900"/>
            <a:ext cx="0" cy="576263"/>
          </a:xfrm>
          <a:prstGeom prst="line">
            <a:avLst/>
          </a:prstGeom>
          <a:noFill/>
          <a:ln w="76200">
            <a:solidFill>
              <a:srgbClr val="FF33CC"/>
            </a:solidFill>
            <a:round/>
            <a:headEnd/>
            <a:tailEnd type="triangle" w="med" len="med"/>
          </a:ln>
        </p:spPr>
        <p:txBody>
          <a:bodyPr/>
          <a:lstStyle/>
          <a:p>
            <a:endParaRPr lang="en-US"/>
          </a:p>
        </p:txBody>
      </p:sp>
      <p:sp>
        <p:nvSpPr>
          <p:cNvPr id="229381" name="Line 6"/>
          <p:cNvSpPr>
            <a:spLocks noChangeShapeType="1"/>
          </p:cNvSpPr>
          <p:nvPr/>
        </p:nvSpPr>
        <p:spPr bwMode="auto">
          <a:xfrm>
            <a:off x="7524750" y="5876925"/>
            <a:ext cx="0" cy="576263"/>
          </a:xfrm>
          <a:prstGeom prst="line">
            <a:avLst/>
          </a:prstGeom>
          <a:noFill/>
          <a:ln w="76200">
            <a:solidFill>
              <a:srgbClr val="FF33CC"/>
            </a:solidFill>
            <a:prstDash val="sysDot"/>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0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p:cNvSpPr>
          <p:nvPr>
            <p:ph type="title" idx="4294967295"/>
          </p:nvPr>
        </p:nvSpPr>
        <p:spPr/>
        <p:txBody>
          <a:bodyPr/>
          <a:lstStyle/>
          <a:p>
            <a:r>
              <a:rPr lang="en-GB" smtClean="0"/>
              <a:t>So…</a:t>
            </a:r>
            <a:endParaRPr lang="en-US" smtClean="0"/>
          </a:p>
        </p:txBody>
      </p:sp>
      <p:sp>
        <p:nvSpPr>
          <p:cNvPr id="231426" name="Rectangle 3"/>
          <p:cNvSpPr>
            <a:spLocks noGrp="1"/>
          </p:cNvSpPr>
          <p:nvPr>
            <p:ph type="body" idx="4294967295"/>
          </p:nvPr>
        </p:nvSpPr>
        <p:spPr/>
        <p:txBody>
          <a:bodyPr/>
          <a:lstStyle/>
          <a:p>
            <a:pPr>
              <a:lnSpc>
                <a:spcPct val="90000"/>
              </a:lnSpc>
            </a:pPr>
            <a:r>
              <a:rPr lang="en-GB" sz="2800" smtClean="0">
                <a:latin typeface="Arial" charset="0"/>
              </a:rPr>
              <a:t>As you approach the corner</a:t>
            </a:r>
          </a:p>
          <a:p>
            <a:pPr lvl="1">
              <a:lnSpc>
                <a:spcPct val="90000"/>
              </a:lnSpc>
            </a:pPr>
            <a:r>
              <a:rPr lang="en-GB" sz="2400" smtClean="0">
                <a:latin typeface="Arial" charset="0"/>
              </a:rPr>
              <a:t>Limit point moves slightly</a:t>
            </a:r>
          </a:p>
          <a:p>
            <a:pPr lvl="1">
              <a:lnSpc>
                <a:spcPct val="90000"/>
              </a:lnSpc>
            </a:pPr>
            <a:r>
              <a:rPr lang="en-GB" sz="2400" smtClean="0">
                <a:latin typeface="Arial" charset="0"/>
              </a:rPr>
              <a:t>Need to keep an eye on distance</a:t>
            </a:r>
          </a:p>
          <a:p>
            <a:pPr lvl="1">
              <a:lnSpc>
                <a:spcPct val="90000"/>
              </a:lnSpc>
            </a:pPr>
            <a:r>
              <a:rPr lang="en-GB" sz="2400" smtClean="0">
                <a:latin typeface="Arial" charset="0"/>
              </a:rPr>
              <a:t>Need to match speed to where limit point is</a:t>
            </a:r>
          </a:p>
          <a:p>
            <a:pPr>
              <a:lnSpc>
                <a:spcPct val="90000"/>
              </a:lnSpc>
            </a:pPr>
            <a:r>
              <a:rPr lang="en-GB" sz="2800" smtClean="0">
                <a:latin typeface="Arial" charset="0"/>
              </a:rPr>
              <a:t>Suddenly the limit point jumps away</a:t>
            </a:r>
          </a:p>
          <a:p>
            <a:pPr lvl="1">
              <a:lnSpc>
                <a:spcPct val="90000"/>
              </a:lnSpc>
            </a:pPr>
            <a:r>
              <a:rPr lang="en-GB" sz="2400" smtClean="0">
                <a:latin typeface="Arial" charset="0"/>
              </a:rPr>
              <a:t>We can start to accelerate</a:t>
            </a:r>
          </a:p>
          <a:p>
            <a:pPr lvl="1">
              <a:lnSpc>
                <a:spcPct val="90000"/>
              </a:lnSpc>
            </a:pPr>
            <a:r>
              <a:rPr lang="en-GB" sz="2400" smtClean="0">
                <a:latin typeface="Arial" charset="0"/>
              </a:rPr>
              <a:t>Limit point will accelerate, so we can too</a:t>
            </a:r>
          </a:p>
          <a:p>
            <a:pPr>
              <a:lnSpc>
                <a:spcPct val="90000"/>
              </a:lnSpc>
            </a:pPr>
            <a:r>
              <a:rPr lang="en-GB" sz="2800" smtClean="0">
                <a:latin typeface="Arial" charset="0"/>
              </a:rPr>
              <a:t>Cannot change gear mid-corner</a:t>
            </a:r>
          </a:p>
          <a:p>
            <a:pPr lvl="1">
              <a:lnSpc>
                <a:spcPct val="90000"/>
              </a:lnSpc>
            </a:pPr>
            <a:r>
              <a:rPr lang="en-GB" sz="2400" smtClean="0">
                <a:latin typeface="Arial" charset="0"/>
              </a:rPr>
              <a:t>Need to assess corner in advance</a:t>
            </a:r>
          </a:p>
          <a:p>
            <a:pPr lvl="1">
              <a:lnSpc>
                <a:spcPct val="90000"/>
              </a:lnSpc>
            </a:pPr>
            <a:r>
              <a:rPr lang="en-GB" sz="2400" smtClean="0">
                <a:latin typeface="Arial" charset="0"/>
              </a:rPr>
              <a:t>Slow down before the corner and engage right gear</a:t>
            </a:r>
            <a:endParaRPr lang="en-US" sz="2400" smtClean="0">
              <a:latin typeface="Arial"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p:cNvSpPr>
          <p:nvPr>
            <p:ph type="title" idx="4294967295"/>
          </p:nvPr>
        </p:nvSpPr>
        <p:spPr/>
        <p:txBody>
          <a:bodyPr/>
          <a:lstStyle/>
          <a:p>
            <a:r>
              <a:rPr lang="en-GB" sz="3600" smtClean="0"/>
              <a:t>We start again, this time we are going to compare the view from the left of the lane to the view from the right</a:t>
            </a:r>
            <a:endParaRPr lang="en-US" sz="3600" smtClean="0"/>
          </a:p>
        </p:txBody>
      </p:sp>
      <p:sp>
        <p:nvSpPr>
          <p:cNvPr id="233474" name="Arc 3"/>
          <p:cNvSpPr>
            <a:spLocks/>
          </p:cNvSpPr>
          <p:nvPr/>
        </p:nvSpPr>
        <p:spPr bwMode="auto">
          <a:xfrm>
            <a:off x="2555875" y="3068638"/>
            <a:ext cx="1655763" cy="18732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3475" name="Line 4"/>
          <p:cNvSpPr>
            <a:spLocks noChangeShapeType="1"/>
          </p:cNvSpPr>
          <p:nvPr/>
        </p:nvSpPr>
        <p:spPr bwMode="auto">
          <a:xfrm>
            <a:off x="4211638" y="4941888"/>
            <a:ext cx="0" cy="863600"/>
          </a:xfrm>
          <a:prstGeom prst="line">
            <a:avLst/>
          </a:prstGeom>
          <a:noFill/>
          <a:ln w="9525">
            <a:solidFill>
              <a:schemeClr val="tx1"/>
            </a:solidFill>
            <a:round/>
            <a:headEnd/>
            <a:tailEnd/>
          </a:ln>
        </p:spPr>
        <p:txBody>
          <a:bodyPr/>
          <a:lstStyle/>
          <a:p>
            <a:endParaRPr lang="en-US"/>
          </a:p>
        </p:txBody>
      </p:sp>
      <p:sp>
        <p:nvSpPr>
          <p:cNvPr id="233476" name="Arc 5"/>
          <p:cNvSpPr>
            <a:spLocks/>
          </p:cNvSpPr>
          <p:nvPr/>
        </p:nvSpPr>
        <p:spPr bwMode="auto">
          <a:xfrm>
            <a:off x="2916238" y="2276475"/>
            <a:ext cx="2303462" cy="2667000"/>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3477" name="Line 6"/>
          <p:cNvSpPr>
            <a:spLocks noChangeShapeType="1"/>
          </p:cNvSpPr>
          <p:nvPr/>
        </p:nvSpPr>
        <p:spPr bwMode="auto">
          <a:xfrm>
            <a:off x="5219700" y="4941888"/>
            <a:ext cx="0" cy="863600"/>
          </a:xfrm>
          <a:prstGeom prst="line">
            <a:avLst/>
          </a:prstGeom>
          <a:noFill/>
          <a:ln w="9525">
            <a:solidFill>
              <a:schemeClr val="tx1"/>
            </a:solidFill>
            <a:round/>
            <a:headEnd/>
            <a:tailEnd/>
          </a:ln>
        </p:spPr>
        <p:txBody>
          <a:bodyPr/>
          <a:lstStyle/>
          <a:p>
            <a:endParaRPr lang="en-US"/>
          </a:p>
        </p:txBody>
      </p:sp>
      <p:sp>
        <p:nvSpPr>
          <p:cNvPr id="233478" name="Line 7"/>
          <p:cNvSpPr>
            <a:spLocks noChangeShapeType="1"/>
          </p:cNvSpPr>
          <p:nvPr/>
        </p:nvSpPr>
        <p:spPr bwMode="auto">
          <a:xfrm>
            <a:off x="2051050" y="2276475"/>
            <a:ext cx="1008063" cy="0"/>
          </a:xfrm>
          <a:prstGeom prst="line">
            <a:avLst/>
          </a:prstGeom>
          <a:noFill/>
          <a:ln w="9525">
            <a:solidFill>
              <a:schemeClr val="tx1"/>
            </a:solidFill>
            <a:round/>
            <a:headEnd/>
            <a:tailEnd/>
          </a:ln>
        </p:spPr>
        <p:txBody>
          <a:bodyPr/>
          <a:lstStyle/>
          <a:p>
            <a:endParaRPr lang="en-US"/>
          </a:p>
        </p:txBody>
      </p:sp>
      <p:pic>
        <p:nvPicPr>
          <p:cNvPr id="233479" name="Picture 8" descr="cam1"/>
          <p:cNvPicPr>
            <a:picLocks noChangeAspect="1" noChangeArrowheads="1"/>
          </p:cNvPicPr>
          <p:nvPr/>
        </p:nvPicPr>
        <p:blipFill>
          <a:blip r:embed="rId3"/>
          <a:srcRect/>
          <a:stretch>
            <a:fillRect/>
          </a:stretch>
        </p:blipFill>
        <p:spPr bwMode="auto">
          <a:xfrm>
            <a:off x="4276725" y="5589588"/>
            <a:ext cx="295275" cy="247650"/>
          </a:xfrm>
          <a:prstGeom prst="rect">
            <a:avLst/>
          </a:prstGeom>
          <a:noFill/>
          <a:ln w="9525">
            <a:noFill/>
            <a:miter lim="800000"/>
            <a:headEnd/>
            <a:tailEnd/>
          </a:ln>
        </p:spPr>
      </p:pic>
      <p:sp>
        <p:nvSpPr>
          <p:cNvPr id="233480" name="Line 9"/>
          <p:cNvSpPr>
            <a:spLocks noChangeShapeType="1"/>
          </p:cNvSpPr>
          <p:nvPr/>
        </p:nvSpPr>
        <p:spPr bwMode="auto">
          <a:xfrm>
            <a:off x="2051050" y="3068638"/>
            <a:ext cx="576263" cy="0"/>
          </a:xfrm>
          <a:prstGeom prst="line">
            <a:avLst/>
          </a:prstGeom>
          <a:noFill/>
          <a:ln w="9525">
            <a:solidFill>
              <a:schemeClr val="tx1"/>
            </a:solidFill>
            <a:round/>
            <a:headEnd/>
            <a:tailEnd/>
          </a:ln>
        </p:spPr>
        <p:txBody>
          <a:bodyPr/>
          <a:lstStyle/>
          <a:p>
            <a:endParaRPr lang="en-US"/>
          </a:p>
        </p:txBody>
      </p:sp>
      <p:pic>
        <p:nvPicPr>
          <p:cNvPr id="233481" name="Picture 10" descr="cam1"/>
          <p:cNvPicPr>
            <a:picLocks noChangeAspect="1" noChangeArrowheads="1"/>
          </p:cNvPicPr>
          <p:nvPr/>
        </p:nvPicPr>
        <p:blipFill>
          <a:blip r:embed="rId3"/>
          <a:srcRect/>
          <a:stretch>
            <a:fillRect/>
          </a:stretch>
        </p:blipFill>
        <p:spPr bwMode="auto">
          <a:xfrm>
            <a:off x="4276725" y="4797425"/>
            <a:ext cx="295275" cy="247650"/>
          </a:xfrm>
          <a:prstGeom prst="rect">
            <a:avLst/>
          </a:prstGeom>
          <a:noFill/>
          <a:ln w="9525">
            <a:noFill/>
            <a:miter lim="800000"/>
            <a:headEnd/>
            <a:tailEnd/>
          </a:ln>
        </p:spPr>
      </p:pic>
      <p:pic>
        <p:nvPicPr>
          <p:cNvPr id="233482" name="Picture 11" descr="cam1"/>
          <p:cNvPicPr>
            <a:picLocks noChangeAspect="1" noChangeArrowheads="1"/>
          </p:cNvPicPr>
          <p:nvPr/>
        </p:nvPicPr>
        <p:blipFill>
          <a:blip r:embed="rId3"/>
          <a:srcRect/>
          <a:stretch>
            <a:fillRect/>
          </a:stretch>
        </p:blipFill>
        <p:spPr bwMode="auto">
          <a:xfrm>
            <a:off x="4129088" y="4005263"/>
            <a:ext cx="295275" cy="247650"/>
          </a:xfrm>
          <a:prstGeom prst="rect">
            <a:avLst/>
          </a:prstGeom>
          <a:noFill/>
          <a:ln w="9525">
            <a:noFill/>
            <a:miter lim="800000"/>
            <a:headEnd/>
            <a:tailEnd/>
          </a:ln>
        </p:spPr>
      </p:pic>
      <p:pic>
        <p:nvPicPr>
          <p:cNvPr id="233483" name="Picture 12" descr="cam1"/>
          <p:cNvPicPr>
            <a:picLocks noChangeAspect="1" noChangeArrowheads="1"/>
          </p:cNvPicPr>
          <p:nvPr/>
        </p:nvPicPr>
        <p:blipFill>
          <a:blip r:embed="rId3"/>
          <a:srcRect/>
          <a:stretch>
            <a:fillRect/>
          </a:stretch>
        </p:blipFill>
        <p:spPr bwMode="auto">
          <a:xfrm>
            <a:off x="3563938" y="3181350"/>
            <a:ext cx="295275" cy="247650"/>
          </a:xfrm>
          <a:prstGeom prst="rect">
            <a:avLst/>
          </a:prstGeom>
          <a:noFill/>
          <a:ln w="9525">
            <a:noFill/>
            <a:miter lim="800000"/>
            <a:headEnd/>
            <a:tailEnd/>
          </a:ln>
        </p:spPr>
      </p:pic>
      <p:pic>
        <p:nvPicPr>
          <p:cNvPr id="233484" name="Picture 13" descr="cam1"/>
          <p:cNvPicPr>
            <a:picLocks noChangeAspect="1" noChangeArrowheads="1"/>
          </p:cNvPicPr>
          <p:nvPr/>
        </p:nvPicPr>
        <p:blipFill>
          <a:blip r:embed="rId3"/>
          <a:srcRect/>
          <a:stretch>
            <a:fillRect/>
          </a:stretch>
        </p:blipFill>
        <p:spPr bwMode="auto">
          <a:xfrm>
            <a:off x="4637088" y="5621338"/>
            <a:ext cx="295275" cy="247650"/>
          </a:xfrm>
          <a:prstGeom prst="rect">
            <a:avLst/>
          </a:prstGeom>
          <a:noFill/>
          <a:ln w="9525">
            <a:noFill/>
            <a:miter lim="800000"/>
            <a:headEnd/>
            <a:tailEnd/>
          </a:ln>
        </p:spPr>
      </p:pic>
      <p:pic>
        <p:nvPicPr>
          <p:cNvPr id="233485" name="Picture 14" descr="cam1"/>
          <p:cNvPicPr>
            <a:picLocks noChangeAspect="1" noChangeArrowheads="1"/>
          </p:cNvPicPr>
          <p:nvPr/>
        </p:nvPicPr>
        <p:blipFill>
          <a:blip r:embed="rId3"/>
          <a:srcRect/>
          <a:stretch>
            <a:fillRect/>
          </a:stretch>
        </p:blipFill>
        <p:spPr bwMode="auto">
          <a:xfrm>
            <a:off x="4637088" y="4829175"/>
            <a:ext cx="295275" cy="247650"/>
          </a:xfrm>
          <a:prstGeom prst="rect">
            <a:avLst/>
          </a:prstGeom>
          <a:noFill/>
          <a:ln w="9525">
            <a:noFill/>
            <a:miter lim="800000"/>
            <a:headEnd/>
            <a:tailEnd/>
          </a:ln>
        </p:spPr>
      </p:pic>
      <p:pic>
        <p:nvPicPr>
          <p:cNvPr id="233486" name="Picture 15" descr="cam1"/>
          <p:cNvPicPr>
            <a:picLocks noChangeAspect="1" noChangeArrowheads="1"/>
          </p:cNvPicPr>
          <p:nvPr/>
        </p:nvPicPr>
        <p:blipFill>
          <a:blip r:embed="rId3"/>
          <a:srcRect/>
          <a:stretch>
            <a:fillRect/>
          </a:stretch>
        </p:blipFill>
        <p:spPr bwMode="auto">
          <a:xfrm>
            <a:off x="4489450" y="4037013"/>
            <a:ext cx="295275" cy="247650"/>
          </a:xfrm>
          <a:prstGeom prst="rect">
            <a:avLst/>
          </a:prstGeom>
          <a:noFill/>
          <a:ln w="9525">
            <a:noFill/>
            <a:miter lim="800000"/>
            <a:headEnd/>
            <a:tailEnd/>
          </a:ln>
        </p:spPr>
      </p:pic>
      <p:pic>
        <p:nvPicPr>
          <p:cNvPr id="233487" name="Picture 16" descr="cam1"/>
          <p:cNvPicPr>
            <a:picLocks noChangeAspect="1" noChangeArrowheads="1"/>
          </p:cNvPicPr>
          <p:nvPr/>
        </p:nvPicPr>
        <p:blipFill>
          <a:blip r:embed="rId3"/>
          <a:srcRect/>
          <a:stretch>
            <a:fillRect/>
          </a:stretch>
        </p:blipFill>
        <p:spPr bwMode="auto">
          <a:xfrm>
            <a:off x="3924300" y="3213100"/>
            <a:ext cx="295275" cy="24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p:cNvSpPr>
          <p:nvPr>
            <p:ph type="title" idx="4294967295"/>
          </p:nvPr>
        </p:nvSpPr>
        <p:spPr/>
        <p:txBody>
          <a:bodyPr/>
          <a:lstStyle/>
          <a:p>
            <a:endParaRPr lang="en-US" smtClean="0"/>
          </a:p>
        </p:txBody>
      </p:sp>
      <p:sp>
        <p:nvSpPr>
          <p:cNvPr id="235522" name="Rectangle 3"/>
          <p:cNvSpPr>
            <a:spLocks noGrp="1"/>
          </p:cNvSpPr>
          <p:nvPr>
            <p:ph type="body" idx="4294967295"/>
          </p:nvPr>
        </p:nvSpPr>
        <p:spPr/>
        <p:txBody>
          <a:bodyPr/>
          <a:lstStyle/>
          <a:p>
            <a:endParaRPr lang="en-US" smtClean="0"/>
          </a:p>
        </p:txBody>
      </p:sp>
      <p:pic>
        <p:nvPicPr>
          <p:cNvPr id="235523" name="Picture 4" descr="IMG_1413"/>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235524" name="Text Box 5"/>
          <p:cNvSpPr txBox="1">
            <a:spLocks noChangeArrowheads="1"/>
          </p:cNvSpPr>
          <p:nvPr/>
        </p:nvSpPr>
        <p:spPr bwMode="auto">
          <a:xfrm>
            <a:off x="5272088" y="34925"/>
            <a:ext cx="1265237" cy="579438"/>
          </a:xfrm>
          <a:prstGeom prst="rect">
            <a:avLst/>
          </a:prstGeom>
          <a:noFill/>
          <a:ln w="9525">
            <a:noFill/>
            <a:miter lim="800000"/>
            <a:headEnd/>
            <a:tailEnd/>
          </a:ln>
        </p:spPr>
        <p:txBody>
          <a:bodyPr wrap="none">
            <a:spAutoFit/>
          </a:bodyPr>
          <a:lstStyle/>
          <a:p>
            <a:r>
              <a:rPr lang="en-GB" sz="3200" b="1">
                <a:solidFill>
                  <a:srgbClr val="FF33CC"/>
                </a:solidFill>
              </a:rPr>
              <a:t>1 Left</a:t>
            </a:r>
            <a:endParaRPr lang="en-US" sz="3200" b="1">
              <a:solidFill>
                <a:srgbClr val="FF33CC"/>
              </a:solidFill>
            </a:endParaRPr>
          </a:p>
        </p:txBody>
      </p:sp>
      <p:sp>
        <p:nvSpPr>
          <p:cNvPr id="235525" name="Line 6"/>
          <p:cNvSpPr>
            <a:spLocks noChangeShapeType="1"/>
          </p:cNvSpPr>
          <p:nvPr/>
        </p:nvSpPr>
        <p:spPr bwMode="auto">
          <a:xfrm>
            <a:off x="3492500" y="4581525"/>
            <a:ext cx="0" cy="576263"/>
          </a:xfrm>
          <a:prstGeom prst="line">
            <a:avLst/>
          </a:prstGeom>
          <a:noFill/>
          <a:ln w="76200">
            <a:solidFill>
              <a:srgbClr val="FF33CC"/>
            </a:solidFill>
            <a:round/>
            <a:headEnd/>
            <a:tailEnd type="triangle" w="med" len="med"/>
          </a:ln>
        </p:spPr>
        <p:txBody>
          <a:bodyPr/>
          <a:lstStyle/>
          <a:p>
            <a:endParaRPr lang="en-US"/>
          </a:p>
        </p:txBody>
      </p:sp>
      <p:sp>
        <p:nvSpPr>
          <p:cNvPr id="235526" name="Oval 7"/>
          <p:cNvSpPr>
            <a:spLocks noChangeArrowheads="1"/>
          </p:cNvSpPr>
          <p:nvPr/>
        </p:nvSpPr>
        <p:spPr bwMode="auto">
          <a:xfrm>
            <a:off x="6300788" y="2133600"/>
            <a:ext cx="1800225" cy="1512888"/>
          </a:xfrm>
          <a:prstGeom prst="ellipse">
            <a:avLst/>
          </a:prstGeom>
          <a:noFill/>
          <a:ln w="76200">
            <a:solidFill>
              <a:srgbClr val="FF33CC"/>
            </a:solidFill>
            <a:round/>
            <a:headEnd/>
            <a:tailEnd/>
          </a:ln>
        </p:spPr>
        <p:txBody>
          <a:bodyPr wrap="none" anchor="ctr"/>
          <a:lstStyle/>
          <a:p>
            <a:endParaRPr lang="en-US"/>
          </a:p>
        </p:txBody>
      </p:sp>
      <p:sp>
        <p:nvSpPr>
          <p:cNvPr id="235527" name="Rectangle 8"/>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528" name="Arc 9"/>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5529" name="Line 10"/>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35530" name="Arc 11"/>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5531" name="Line 12"/>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35532" name="Line 13"/>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35533" name="Picture 14" descr="cam1"/>
          <p:cNvPicPr>
            <a:picLocks noChangeAspect="1" noChangeArrowheads="1"/>
          </p:cNvPicPr>
          <p:nvPr/>
        </p:nvPicPr>
        <p:blipFill>
          <a:blip r:embed="rId4"/>
          <a:srcRect/>
          <a:stretch>
            <a:fillRect/>
          </a:stretch>
        </p:blipFill>
        <p:spPr bwMode="auto">
          <a:xfrm>
            <a:off x="8520113" y="1804988"/>
            <a:ext cx="195262" cy="163512"/>
          </a:xfrm>
          <a:prstGeom prst="rect">
            <a:avLst/>
          </a:prstGeom>
          <a:solidFill>
            <a:srgbClr val="FF33CC"/>
          </a:solidFill>
          <a:ln w="9525">
            <a:noFill/>
            <a:miter lim="800000"/>
            <a:headEnd/>
            <a:tailEnd/>
          </a:ln>
        </p:spPr>
      </p:pic>
      <p:sp>
        <p:nvSpPr>
          <p:cNvPr id="235534" name="Line 15"/>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35535" name="Picture 16"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35536" name="Picture 17"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35537" name="Picture 18"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35538" name="Picture 19"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35539" name="Picture 20"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35540" name="Picture 21"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35541" name="Picture 22"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35542" name="Rectangle 23"/>
          <p:cNvSpPr>
            <a:spLocks noChangeArrowheads="1"/>
          </p:cNvSpPr>
          <p:nvPr/>
        </p:nvSpPr>
        <p:spPr bwMode="auto">
          <a:xfrm>
            <a:off x="8532813" y="1773238"/>
            <a:ext cx="215900" cy="215900"/>
          </a:xfrm>
          <a:prstGeom prst="rect">
            <a:avLst/>
          </a:prstGeom>
          <a:solidFill>
            <a:srgbClr val="FF33CC"/>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p:cNvSpPr>
          <p:nvPr>
            <p:ph type="title" idx="4294967295"/>
          </p:nvPr>
        </p:nvSpPr>
        <p:spPr/>
        <p:txBody>
          <a:bodyPr/>
          <a:lstStyle/>
          <a:p>
            <a:endParaRPr lang="en-US" smtClean="0"/>
          </a:p>
        </p:txBody>
      </p:sp>
      <p:sp>
        <p:nvSpPr>
          <p:cNvPr id="237570" name="Rectangle 3"/>
          <p:cNvSpPr>
            <a:spLocks noGrp="1"/>
          </p:cNvSpPr>
          <p:nvPr>
            <p:ph type="body" idx="4294967295"/>
          </p:nvPr>
        </p:nvSpPr>
        <p:spPr/>
        <p:txBody>
          <a:bodyPr/>
          <a:lstStyle/>
          <a:p>
            <a:endParaRPr lang="en-US" smtClean="0"/>
          </a:p>
        </p:txBody>
      </p:sp>
      <p:pic>
        <p:nvPicPr>
          <p:cNvPr id="237571" name="Picture 4" descr="IMG_1414"/>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237572" name="Text Box 5"/>
          <p:cNvSpPr txBox="1">
            <a:spLocks noChangeArrowheads="1"/>
          </p:cNvSpPr>
          <p:nvPr/>
        </p:nvSpPr>
        <p:spPr bwMode="auto">
          <a:xfrm>
            <a:off x="5272088" y="34925"/>
            <a:ext cx="1558925" cy="579438"/>
          </a:xfrm>
          <a:prstGeom prst="rect">
            <a:avLst/>
          </a:prstGeom>
          <a:noFill/>
          <a:ln w="9525">
            <a:noFill/>
            <a:miter lim="800000"/>
            <a:headEnd/>
            <a:tailEnd/>
          </a:ln>
        </p:spPr>
        <p:txBody>
          <a:bodyPr wrap="none">
            <a:spAutoFit/>
          </a:bodyPr>
          <a:lstStyle/>
          <a:p>
            <a:r>
              <a:rPr lang="en-GB" sz="3200" b="1">
                <a:solidFill>
                  <a:schemeClr val="hlink"/>
                </a:solidFill>
              </a:rPr>
              <a:t>1 Right</a:t>
            </a:r>
            <a:endParaRPr lang="en-US" sz="3200" b="1">
              <a:solidFill>
                <a:schemeClr val="hlink"/>
              </a:solidFill>
            </a:endParaRPr>
          </a:p>
        </p:txBody>
      </p:sp>
      <p:sp>
        <p:nvSpPr>
          <p:cNvPr id="237573" name="Line 6"/>
          <p:cNvSpPr>
            <a:spLocks noChangeShapeType="1"/>
          </p:cNvSpPr>
          <p:nvPr/>
        </p:nvSpPr>
        <p:spPr bwMode="auto">
          <a:xfrm>
            <a:off x="3779838" y="4652963"/>
            <a:ext cx="0" cy="576262"/>
          </a:xfrm>
          <a:prstGeom prst="line">
            <a:avLst/>
          </a:prstGeom>
          <a:noFill/>
          <a:ln w="76200">
            <a:solidFill>
              <a:schemeClr val="hlink"/>
            </a:solidFill>
            <a:round/>
            <a:headEnd/>
            <a:tailEnd type="triangle" w="med" len="med"/>
          </a:ln>
        </p:spPr>
        <p:txBody>
          <a:bodyPr/>
          <a:lstStyle/>
          <a:p>
            <a:endParaRPr lang="en-US"/>
          </a:p>
        </p:txBody>
      </p:sp>
      <p:sp>
        <p:nvSpPr>
          <p:cNvPr id="237574" name="Line 7"/>
          <p:cNvSpPr>
            <a:spLocks noChangeShapeType="1"/>
          </p:cNvSpPr>
          <p:nvPr/>
        </p:nvSpPr>
        <p:spPr bwMode="auto">
          <a:xfrm>
            <a:off x="4067175" y="4652963"/>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37575" name="Oval 8"/>
          <p:cNvSpPr>
            <a:spLocks noChangeArrowheads="1"/>
          </p:cNvSpPr>
          <p:nvPr/>
        </p:nvSpPr>
        <p:spPr bwMode="auto">
          <a:xfrm>
            <a:off x="6443663" y="2133600"/>
            <a:ext cx="1800225" cy="1512888"/>
          </a:xfrm>
          <a:prstGeom prst="ellipse">
            <a:avLst/>
          </a:prstGeom>
          <a:noFill/>
          <a:ln w="76200">
            <a:solidFill>
              <a:schemeClr val="hlink"/>
            </a:solidFill>
            <a:round/>
            <a:headEnd/>
            <a:tailEnd/>
          </a:ln>
        </p:spPr>
        <p:txBody>
          <a:bodyPr wrap="none" anchor="ctr"/>
          <a:lstStyle/>
          <a:p>
            <a:endParaRPr lang="en-US"/>
          </a:p>
        </p:txBody>
      </p:sp>
      <p:sp>
        <p:nvSpPr>
          <p:cNvPr id="237576" name="AutoShape 9"/>
          <p:cNvSpPr>
            <a:spLocks noChangeArrowheads="1"/>
          </p:cNvSpPr>
          <p:nvPr/>
        </p:nvSpPr>
        <p:spPr bwMode="auto">
          <a:xfrm>
            <a:off x="900113" y="1125538"/>
            <a:ext cx="4895850" cy="2592387"/>
          </a:xfrm>
          <a:prstGeom prst="cloudCallout">
            <a:avLst>
              <a:gd name="adj1" fmla="val 8819"/>
              <a:gd name="adj2" fmla="val 77190"/>
            </a:avLst>
          </a:prstGeom>
          <a:solidFill>
            <a:schemeClr val="hlink"/>
          </a:solidFill>
          <a:ln w="9525">
            <a:solidFill>
              <a:schemeClr val="tx1"/>
            </a:solidFill>
            <a:round/>
            <a:headEnd/>
            <a:tailEnd/>
          </a:ln>
        </p:spPr>
        <p:txBody>
          <a:bodyPr/>
          <a:lstStyle/>
          <a:p>
            <a:pPr algn="ctr"/>
            <a:r>
              <a:rPr lang="en-GB"/>
              <a:t>By being on the right (the outside of the corner) we can see further into the corner, the limit point is further away, and we can make more progress.</a:t>
            </a:r>
            <a:endParaRPr lang="en-US"/>
          </a:p>
        </p:txBody>
      </p:sp>
      <p:sp>
        <p:nvSpPr>
          <p:cNvPr id="237577" name="Rectangle 10"/>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7578" name="Arc 11"/>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7579" name="Line 12"/>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37580" name="Arc 13"/>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7581" name="Line 14"/>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37582" name="Line 15"/>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37583" name="Picture 16" descr="cam1"/>
          <p:cNvPicPr>
            <a:picLocks noChangeAspect="1" noChangeArrowheads="1"/>
          </p:cNvPicPr>
          <p:nvPr/>
        </p:nvPicPr>
        <p:blipFill>
          <a:blip r:embed="rId4"/>
          <a:srcRect/>
          <a:stretch>
            <a:fillRect/>
          </a:stretch>
        </p:blipFill>
        <p:spPr bwMode="auto">
          <a:xfrm>
            <a:off x="8520113" y="1804988"/>
            <a:ext cx="195262" cy="163512"/>
          </a:xfrm>
          <a:prstGeom prst="rect">
            <a:avLst/>
          </a:prstGeom>
          <a:noFill/>
          <a:ln w="9525">
            <a:noFill/>
            <a:miter lim="800000"/>
            <a:headEnd/>
            <a:tailEnd/>
          </a:ln>
        </p:spPr>
      </p:pic>
      <p:sp>
        <p:nvSpPr>
          <p:cNvPr id="237584" name="Line 17"/>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37585" name="Picture 18"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37586" name="Picture 19"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37587" name="Picture 20"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37588" name="Picture 21"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37589" name="Picture 22"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37590" name="Picture 23"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37591" name="Picture 24"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37592" name="Rectangle 25"/>
          <p:cNvSpPr>
            <a:spLocks noChangeArrowheads="1"/>
          </p:cNvSpPr>
          <p:nvPr/>
        </p:nvSpPr>
        <p:spPr bwMode="auto">
          <a:xfrm>
            <a:off x="8748713" y="1773238"/>
            <a:ext cx="215900" cy="215900"/>
          </a:xfrm>
          <a:prstGeom prst="rect">
            <a:avLst/>
          </a:prstGeom>
          <a:solidFill>
            <a:schemeClr val="hlink"/>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p:cNvSpPr>
          <p:nvPr>
            <p:ph type="title" idx="4294967295"/>
          </p:nvPr>
        </p:nvSpPr>
        <p:spPr/>
        <p:txBody>
          <a:bodyPr/>
          <a:lstStyle/>
          <a:p>
            <a:r>
              <a:rPr lang="en-GB" smtClean="0"/>
              <a:t>An aside on commentary</a:t>
            </a:r>
            <a:endParaRPr lang="en-US" smtClean="0"/>
          </a:p>
        </p:txBody>
      </p:sp>
      <p:sp>
        <p:nvSpPr>
          <p:cNvPr id="505859" name="Rectangle 3"/>
          <p:cNvSpPr>
            <a:spLocks noGrp="1"/>
          </p:cNvSpPr>
          <p:nvPr>
            <p:ph type="body" idx="4294967295"/>
          </p:nvPr>
        </p:nvSpPr>
        <p:spPr/>
        <p:txBody>
          <a:bodyPr/>
          <a:lstStyle/>
          <a:p>
            <a:r>
              <a:rPr lang="en-GB" dirty="0" smtClean="0">
                <a:latin typeface="Arial" charset="0"/>
              </a:rPr>
              <a:t>“Pre-flight checks” … unnatural and quite hard, but…</a:t>
            </a:r>
          </a:p>
          <a:p>
            <a:r>
              <a:rPr lang="en-GB" dirty="0" smtClean="0">
                <a:latin typeface="Arial" charset="0"/>
              </a:rPr>
              <a:t>… It is then easy to start talking as you move off with a fairly full narrative …</a:t>
            </a:r>
          </a:p>
          <a:p>
            <a:r>
              <a:rPr lang="en-GB" dirty="0" smtClean="0">
                <a:latin typeface="Arial" charset="0"/>
              </a:rPr>
              <a:t>… which then drops-back to the highlights</a:t>
            </a:r>
          </a:p>
          <a:p>
            <a:endParaRPr lang="en-US" dirty="0" smtClean="0">
              <a:latin typeface="Arial" charset="0"/>
            </a:endParaRPr>
          </a:p>
        </p:txBody>
      </p:sp>
      <p:sp>
        <p:nvSpPr>
          <p:cNvPr id="505860" name="Text Box 4"/>
          <p:cNvSpPr txBox="1">
            <a:spLocks noChangeArrowheads="1"/>
          </p:cNvSpPr>
          <p:nvPr/>
        </p:nvSpPr>
        <p:spPr bwMode="auto">
          <a:xfrm>
            <a:off x="1428750" y="4749800"/>
            <a:ext cx="6181725" cy="1006475"/>
          </a:xfrm>
          <a:prstGeom prst="rect">
            <a:avLst/>
          </a:prstGeom>
          <a:solidFill>
            <a:srgbClr val="FFFF00"/>
          </a:solidFill>
          <a:ln w="9525">
            <a:noFill/>
            <a:miter lim="800000"/>
            <a:headEnd/>
            <a:tailEnd/>
          </a:ln>
          <a:effectLst/>
        </p:spPr>
        <p:txBody>
          <a:bodyPr>
            <a:spAutoFit/>
          </a:bodyPr>
          <a:lstStyle/>
          <a:p>
            <a:r>
              <a:rPr lang="en-GB" sz="2000" dirty="0"/>
              <a:t>But this is on your terms, so you can do it all your own way, but the examiner may not then need to ask for a “proper” one.</a:t>
            </a:r>
            <a:endParaRPr lang="en-US" sz="2000" dirty="0"/>
          </a:p>
        </p:txBody>
      </p:sp>
      <p:sp>
        <p:nvSpPr>
          <p:cNvPr id="505861" name="AutoShape 5"/>
          <p:cNvSpPr>
            <a:spLocks noChangeArrowheads="1"/>
          </p:cNvSpPr>
          <p:nvPr/>
        </p:nvSpPr>
        <p:spPr bwMode="auto">
          <a:xfrm>
            <a:off x="1859973" y="2179638"/>
            <a:ext cx="7284027" cy="4034126"/>
          </a:xfrm>
          <a:prstGeom prst="wedgeRectCallout">
            <a:avLst>
              <a:gd name="adj1" fmla="val -56227"/>
              <a:gd name="adj2" fmla="val -54301"/>
            </a:avLst>
          </a:prstGeom>
          <a:solidFill>
            <a:srgbClr val="FFFF00"/>
          </a:solidFill>
          <a:ln w="9525">
            <a:solidFill>
              <a:schemeClr val="tx1"/>
            </a:solidFill>
            <a:miter lim="800000"/>
            <a:headEnd/>
            <a:tailEnd/>
          </a:ln>
          <a:effectLst/>
        </p:spPr>
        <p:txBody>
          <a:bodyPr/>
          <a:lstStyle/>
          <a:p>
            <a:pPr algn="ctr"/>
            <a:r>
              <a:rPr lang="en-GB" dirty="0"/>
              <a:t>Originally </a:t>
            </a:r>
            <a:r>
              <a:rPr lang="en-GB" dirty="0" smtClean="0"/>
              <a:t>“Cockpit Drill” for </a:t>
            </a:r>
            <a:r>
              <a:rPr lang="en-GB" dirty="0"/>
              <a:t>police to check car before going out</a:t>
            </a:r>
          </a:p>
          <a:p>
            <a:pPr algn="ctr"/>
            <a:r>
              <a:rPr lang="en-GB" dirty="0"/>
              <a:t>Often misunderstood to be POWER (external checks</a:t>
            </a:r>
            <a:r>
              <a:rPr lang="en-GB" dirty="0" smtClean="0"/>
              <a:t>) – which you should have done before now if you are going to do them!</a:t>
            </a:r>
            <a:endParaRPr lang="en-GB" dirty="0"/>
          </a:p>
          <a:p>
            <a:pPr algn="ctr"/>
            <a:endParaRPr lang="en-GB" dirty="0"/>
          </a:p>
          <a:p>
            <a:pPr algn="ctr"/>
            <a:r>
              <a:rPr lang="en-GB" dirty="0"/>
              <a:t>This is my car, know controls, got petrol</a:t>
            </a:r>
          </a:p>
          <a:p>
            <a:pPr algn="ctr"/>
            <a:r>
              <a:rPr lang="en-GB" dirty="0"/>
              <a:t>Checking seat belts, doors, mirrors</a:t>
            </a:r>
          </a:p>
          <a:p>
            <a:pPr algn="ctr"/>
            <a:r>
              <a:rPr lang="en-GB" dirty="0"/>
              <a:t>The weather today is… therefore …</a:t>
            </a:r>
          </a:p>
          <a:p>
            <a:pPr algn="ctr"/>
            <a:r>
              <a:rPr lang="en-GB" dirty="0"/>
              <a:t>The time is … therefore …</a:t>
            </a:r>
          </a:p>
          <a:p>
            <a:pPr algn="ctr"/>
            <a:r>
              <a:rPr lang="en-GB" dirty="0"/>
              <a:t>When we get out of the car park we will be on …</a:t>
            </a:r>
          </a:p>
          <a:p>
            <a:pPr algn="ctr"/>
            <a:r>
              <a:rPr lang="en-GB" dirty="0"/>
              <a:t>Checking Neutral and Handbrake, starting engine</a:t>
            </a:r>
          </a:p>
          <a:p>
            <a:pPr algn="ctr"/>
            <a:r>
              <a:rPr lang="en-GB" dirty="0"/>
              <a:t>Lights have all gone out</a:t>
            </a:r>
          </a:p>
          <a:p>
            <a:pPr algn="ctr"/>
            <a:r>
              <a:rPr lang="en-GB" dirty="0"/>
              <a:t>Checking firm pressure on brake pedal</a:t>
            </a:r>
          </a:p>
          <a:p>
            <a:pPr algn="ctr"/>
            <a:r>
              <a:rPr lang="en-GB" dirty="0"/>
              <a:t>If this was a hire car I would do a moving brake check </a:t>
            </a:r>
          </a:p>
          <a:p>
            <a:pPr algn="ctr"/>
            <a:r>
              <a:rPr lang="en-GB" dirty="0"/>
              <a:t>(Would you like me to do one?)</a:t>
            </a:r>
            <a:endParaRPr lang="en-US" dirty="0"/>
          </a:p>
        </p:txBody>
      </p:sp>
      <p:sp>
        <p:nvSpPr>
          <p:cNvPr id="505862" name="AutoShape 6"/>
          <p:cNvSpPr>
            <a:spLocks noChangeArrowheads="1"/>
          </p:cNvSpPr>
          <p:nvPr/>
        </p:nvSpPr>
        <p:spPr bwMode="auto">
          <a:xfrm>
            <a:off x="1498600" y="3381375"/>
            <a:ext cx="7018338" cy="2190750"/>
          </a:xfrm>
          <a:prstGeom prst="wedgeRectCallout">
            <a:avLst>
              <a:gd name="adj1" fmla="val -55565"/>
              <a:gd name="adj2" fmla="val -65435"/>
            </a:avLst>
          </a:prstGeom>
          <a:solidFill>
            <a:srgbClr val="FFFF00"/>
          </a:solidFill>
          <a:ln w="9525">
            <a:solidFill>
              <a:schemeClr val="tx1"/>
            </a:solidFill>
            <a:miter lim="800000"/>
            <a:headEnd/>
            <a:tailEnd/>
          </a:ln>
          <a:effectLst/>
        </p:spPr>
        <p:txBody>
          <a:bodyPr/>
          <a:lstStyle/>
          <a:p>
            <a:pPr algn="ctr"/>
            <a:r>
              <a:rPr lang="en-GB"/>
              <a:t>Fairly detailed for a couple of minutes</a:t>
            </a:r>
          </a:p>
          <a:p>
            <a:pPr algn="ctr"/>
            <a:r>
              <a:rPr lang="en-GB"/>
              <a:t>What is happening, what you are doing about it</a:t>
            </a:r>
          </a:p>
          <a:p>
            <a:pPr algn="ctr"/>
            <a:r>
              <a:rPr lang="en-GB"/>
              <a:t>Road signs, road layout, traffic lights etc, paint on road</a:t>
            </a:r>
          </a:p>
          <a:p>
            <a:pPr algn="ctr"/>
            <a:r>
              <a:rPr lang="en-GB"/>
              <a:t>How you are planning the drive</a:t>
            </a:r>
          </a:p>
          <a:p>
            <a:pPr algn="ctr"/>
            <a:endParaRPr lang="en-GB"/>
          </a:p>
          <a:p>
            <a:pPr algn="ctr"/>
            <a:r>
              <a:rPr lang="en-GB"/>
              <a:t>Much easier if you have been and had a look!</a:t>
            </a:r>
            <a:endParaRPr lang="en-US"/>
          </a:p>
        </p:txBody>
      </p:sp>
      <p:sp>
        <p:nvSpPr>
          <p:cNvPr id="505863" name="AutoShape 7"/>
          <p:cNvSpPr>
            <a:spLocks noChangeArrowheads="1"/>
          </p:cNvSpPr>
          <p:nvPr/>
        </p:nvSpPr>
        <p:spPr bwMode="auto">
          <a:xfrm>
            <a:off x="1158875" y="4167188"/>
            <a:ext cx="5773738" cy="947737"/>
          </a:xfrm>
          <a:prstGeom prst="wedgeRectCallout">
            <a:avLst>
              <a:gd name="adj1" fmla="val -55528"/>
              <a:gd name="adj2" fmla="val -52009"/>
            </a:avLst>
          </a:prstGeom>
          <a:solidFill>
            <a:srgbClr val="FFFF00"/>
          </a:solidFill>
          <a:ln w="9525">
            <a:solidFill>
              <a:schemeClr val="tx1"/>
            </a:solidFill>
            <a:miter lim="800000"/>
            <a:headEnd/>
            <a:tailEnd/>
          </a:ln>
          <a:effectLst/>
        </p:spPr>
        <p:txBody>
          <a:bodyPr/>
          <a:lstStyle/>
          <a:p>
            <a:pPr algn="ctr"/>
            <a:r>
              <a:rPr lang="en-GB"/>
              <a:t>Now drop-back commentary</a:t>
            </a:r>
          </a:p>
          <a:p>
            <a:pPr algn="ctr"/>
            <a:r>
              <a:rPr lang="en-GB"/>
              <a:t>Saying something every couple of minutes</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5861"/>
                                        </p:tgtEl>
                                        <p:attrNameLst>
                                          <p:attrName>style.visibility</p:attrName>
                                        </p:attrNameLst>
                                      </p:cBhvr>
                                      <p:to>
                                        <p:strVal val="visible"/>
                                      </p:to>
                                    </p:set>
                                    <p:anim calcmode="lin" valueType="num">
                                      <p:cBhvr additive="base">
                                        <p:cTn id="7" dur="500" fill="hold"/>
                                        <p:tgtEl>
                                          <p:spTgt spid="505861"/>
                                        </p:tgtEl>
                                        <p:attrNameLst>
                                          <p:attrName>ppt_x</p:attrName>
                                        </p:attrNameLst>
                                      </p:cBhvr>
                                      <p:tavLst>
                                        <p:tav tm="0">
                                          <p:val>
                                            <p:strVal val="#ppt_x"/>
                                          </p:val>
                                        </p:tav>
                                        <p:tav tm="100000">
                                          <p:val>
                                            <p:strVal val="#ppt_x"/>
                                          </p:val>
                                        </p:tav>
                                      </p:tavLst>
                                    </p:anim>
                                    <p:anim calcmode="lin" valueType="num">
                                      <p:cBhvr additive="base">
                                        <p:cTn id="8" dur="500" fill="hold"/>
                                        <p:tgtEl>
                                          <p:spTgt spid="5058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505861"/>
                                        </p:tgtEl>
                                        <p:attrNameLst>
                                          <p:attrName>ppt_x</p:attrName>
                                        </p:attrNameLst>
                                      </p:cBhvr>
                                      <p:tavLst>
                                        <p:tav tm="0">
                                          <p:val>
                                            <p:strVal val="ppt_x"/>
                                          </p:val>
                                        </p:tav>
                                        <p:tav tm="100000">
                                          <p:val>
                                            <p:strVal val="ppt_x"/>
                                          </p:val>
                                        </p:tav>
                                      </p:tavLst>
                                    </p:anim>
                                    <p:anim calcmode="lin" valueType="num">
                                      <p:cBhvr additive="base">
                                        <p:cTn id="13" dur="500"/>
                                        <p:tgtEl>
                                          <p:spTgt spid="505861"/>
                                        </p:tgtEl>
                                        <p:attrNameLst>
                                          <p:attrName>ppt_y</p:attrName>
                                        </p:attrNameLst>
                                      </p:cBhvr>
                                      <p:tavLst>
                                        <p:tav tm="0">
                                          <p:val>
                                            <p:strVal val="ppt_y"/>
                                          </p:val>
                                        </p:tav>
                                        <p:tav tm="100000">
                                          <p:val>
                                            <p:strVal val="1+ppt_h/2"/>
                                          </p:val>
                                        </p:tav>
                                      </p:tavLst>
                                    </p:anim>
                                    <p:set>
                                      <p:cBhvr>
                                        <p:cTn id="14" dur="1" fill="hold">
                                          <p:stCondLst>
                                            <p:cond delay="499"/>
                                          </p:stCondLst>
                                        </p:cTn>
                                        <p:tgtEl>
                                          <p:spTgt spid="505861"/>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505862"/>
                                        </p:tgtEl>
                                        <p:attrNameLst>
                                          <p:attrName>style.visibility</p:attrName>
                                        </p:attrNameLst>
                                      </p:cBhvr>
                                      <p:to>
                                        <p:strVal val="visible"/>
                                      </p:to>
                                    </p:set>
                                    <p:anim calcmode="lin" valueType="num">
                                      <p:cBhvr additive="base">
                                        <p:cTn id="17" dur="500" fill="hold"/>
                                        <p:tgtEl>
                                          <p:spTgt spid="505862"/>
                                        </p:tgtEl>
                                        <p:attrNameLst>
                                          <p:attrName>ppt_x</p:attrName>
                                        </p:attrNameLst>
                                      </p:cBhvr>
                                      <p:tavLst>
                                        <p:tav tm="0">
                                          <p:val>
                                            <p:strVal val="#ppt_x"/>
                                          </p:val>
                                        </p:tav>
                                        <p:tav tm="100000">
                                          <p:val>
                                            <p:strVal val="#ppt_x"/>
                                          </p:val>
                                        </p:tav>
                                      </p:tavLst>
                                    </p:anim>
                                    <p:anim calcmode="lin" valueType="num">
                                      <p:cBhvr additive="base">
                                        <p:cTn id="18" dur="500" fill="hold"/>
                                        <p:tgtEl>
                                          <p:spTgt spid="50586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505862"/>
                                        </p:tgtEl>
                                        <p:attrNameLst>
                                          <p:attrName>ppt_x</p:attrName>
                                        </p:attrNameLst>
                                      </p:cBhvr>
                                      <p:tavLst>
                                        <p:tav tm="0">
                                          <p:val>
                                            <p:strVal val="ppt_x"/>
                                          </p:val>
                                        </p:tav>
                                        <p:tav tm="100000">
                                          <p:val>
                                            <p:strVal val="ppt_x"/>
                                          </p:val>
                                        </p:tav>
                                      </p:tavLst>
                                    </p:anim>
                                    <p:anim calcmode="lin" valueType="num">
                                      <p:cBhvr additive="base">
                                        <p:cTn id="23" dur="500"/>
                                        <p:tgtEl>
                                          <p:spTgt spid="505862"/>
                                        </p:tgtEl>
                                        <p:attrNameLst>
                                          <p:attrName>ppt_y</p:attrName>
                                        </p:attrNameLst>
                                      </p:cBhvr>
                                      <p:tavLst>
                                        <p:tav tm="0">
                                          <p:val>
                                            <p:strVal val="ppt_y"/>
                                          </p:val>
                                        </p:tav>
                                        <p:tav tm="100000">
                                          <p:val>
                                            <p:strVal val="1+ppt_h/2"/>
                                          </p:val>
                                        </p:tav>
                                      </p:tavLst>
                                    </p:anim>
                                    <p:set>
                                      <p:cBhvr>
                                        <p:cTn id="24" dur="1" fill="hold">
                                          <p:stCondLst>
                                            <p:cond delay="499"/>
                                          </p:stCondLst>
                                        </p:cTn>
                                        <p:tgtEl>
                                          <p:spTgt spid="505862"/>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505863"/>
                                        </p:tgtEl>
                                        <p:attrNameLst>
                                          <p:attrName>style.visibility</p:attrName>
                                        </p:attrNameLst>
                                      </p:cBhvr>
                                      <p:to>
                                        <p:strVal val="visible"/>
                                      </p:to>
                                    </p:set>
                                    <p:anim calcmode="lin" valueType="num">
                                      <p:cBhvr additive="base">
                                        <p:cTn id="27" dur="500" fill="hold"/>
                                        <p:tgtEl>
                                          <p:spTgt spid="505863"/>
                                        </p:tgtEl>
                                        <p:attrNameLst>
                                          <p:attrName>ppt_x</p:attrName>
                                        </p:attrNameLst>
                                      </p:cBhvr>
                                      <p:tavLst>
                                        <p:tav tm="0">
                                          <p:val>
                                            <p:strVal val="#ppt_x"/>
                                          </p:val>
                                        </p:tav>
                                        <p:tav tm="100000">
                                          <p:val>
                                            <p:strVal val="#ppt_x"/>
                                          </p:val>
                                        </p:tav>
                                      </p:tavLst>
                                    </p:anim>
                                    <p:anim calcmode="lin" valueType="num">
                                      <p:cBhvr additive="base">
                                        <p:cTn id="28" dur="500" fill="hold"/>
                                        <p:tgtEl>
                                          <p:spTgt spid="50586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505863"/>
                                        </p:tgtEl>
                                        <p:attrNameLst>
                                          <p:attrName>ppt_x</p:attrName>
                                        </p:attrNameLst>
                                      </p:cBhvr>
                                      <p:tavLst>
                                        <p:tav tm="0">
                                          <p:val>
                                            <p:strVal val="ppt_x"/>
                                          </p:val>
                                        </p:tav>
                                        <p:tav tm="100000">
                                          <p:val>
                                            <p:strVal val="ppt_x"/>
                                          </p:val>
                                        </p:tav>
                                      </p:tavLst>
                                    </p:anim>
                                    <p:anim calcmode="lin" valueType="num">
                                      <p:cBhvr additive="base">
                                        <p:cTn id="33" dur="500"/>
                                        <p:tgtEl>
                                          <p:spTgt spid="505863"/>
                                        </p:tgtEl>
                                        <p:attrNameLst>
                                          <p:attrName>ppt_y</p:attrName>
                                        </p:attrNameLst>
                                      </p:cBhvr>
                                      <p:tavLst>
                                        <p:tav tm="0">
                                          <p:val>
                                            <p:strVal val="ppt_y"/>
                                          </p:val>
                                        </p:tav>
                                        <p:tav tm="100000">
                                          <p:val>
                                            <p:strVal val="1+ppt_h/2"/>
                                          </p:val>
                                        </p:tav>
                                      </p:tavLst>
                                    </p:anim>
                                    <p:set>
                                      <p:cBhvr>
                                        <p:cTn id="34" dur="1" fill="hold">
                                          <p:stCondLst>
                                            <p:cond delay="499"/>
                                          </p:stCondLst>
                                        </p:cTn>
                                        <p:tgtEl>
                                          <p:spTgt spid="5058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2" nodeType="clickEffect">
                                  <p:stCondLst>
                                    <p:cond delay="0"/>
                                  </p:stCondLst>
                                  <p:childTnLst>
                                    <p:anim calcmode="lin" valueType="num">
                                      <p:cBhvr additive="base">
                                        <p:cTn id="38" dur="500"/>
                                        <p:tgtEl>
                                          <p:spTgt spid="505863"/>
                                        </p:tgtEl>
                                        <p:attrNameLst>
                                          <p:attrName>ppt_x</p:attrName>
                                        </p:attrNameLst>
                                      </p:cBhvr>
                                      <p:tavLst>
                                        <p:tav tm="0">
                                          <p:val>
                                            <p:strVal val="ppt_x"/>
                                          </p:val>
                                        </p:tav>
                                        <p:tav tm="100000">
                                          <p:val>
                                            <p:strVal val="ppt_x"/>
                                          </p:val>
                                        </p:tav>
                                      </p:tavLst>
                                    </p:anim>
                                    <p:anim calcmode="lin" valueType="num">
                                      <p:cBhvr additive="base">
                                        <p:cTn id="39" dur="500"/>
                                        <p:tgtEl>
                                          <p:spTgt spid="505863"/>
                                        </p:tgtEl>
                                        <p:attrNameLst>
                                          <p:attrName>ppt_y</p:attrName>
                                        </p:attrNameLst>
                                      </p:cBhvr>
                                      <p:tavLst>
                                        <p:tav tm="0">
                                          <p:val>
                                            <p:strVal val="ppt_y"/>
                                          </p:val>
                                        </p:tav>
                                        <p:tav tm="100000">
                                          <p:val>
                                            <p:strVal val="1+ppt_h/2"/>
                                          </p:val>
                                        </p:tav>
                                      </p:tavLst>
                                    </p:anim>
                                    <p:set>
                                      <p:cBhvr>
                                        <p:cTn id="40" dur="1" fill="hold">
                                          <p:stCondLst>
                                            <p:cond delay="499"/>
                                          </p:stCondLst>
                                        </p:cTn>
                                        <p:tgtEl>
                                          <p:spTgt spid="505863"/>
                                        </p:tgtEl>
                                        <p:attrNameLst>
                                          <p:attrName>style.visibility</p:attrName>
                                        </p:attrNameLst>
                                      </p:cBhvr>
                                      <p:to>
                                        <p:strVal val="hidden"/>
                                      </p:to>
                                    </p:set>
                                  </p:childTnLst>
                                </p:cTn>
                              </p:par>
                              <p:par>
                                <p:cTn id="41" presetID="2" presetClass="entr" presetSubtype="4" fill="hold" grpId="0" nodeType="withEffect">
                                  <p:stCondLst>
                                    <p:cond delay="0"/>
                                  </p:stCondLst>
                                  <p:childTnLst>
                                    <p:set>
                                      <p:cBhvr>
                                        <p:cTn id="42" dur="1" fill="hold">
                                          <p:stCondLst>
                                            <p:cond delay="0"/>
                                          </p:stCondLst>
                                        </p:cTn>
                                        <p:tgtEl>
                                          <p:spTgt spid="505860"/>
                                        </p:tgtEl>
                                        <p:attrNameLst>
                                          <p:attrName>style.visibility</p:attrName>
                                        </p:attrNameLst>
                                      </p:cBhvr>
                                      <p:to>
                                        <p:strVal val="visible"/>
                                      </p:to>
                                    </p:set>
                                    <p:anim calcmode="lin" valueType="num">
                                      <p:cBhvr additive="base">
                                        <p:cTn id="43" dur="500" fill="hold"/>
                                        <p:tgtEl>
                                          <p:spTgt spid="505860"/>
                                        </p:tgtEl>
                                        <p:attrNameLst>
                                          <p:attrName>ppt_x</p:attrName>
                                        </p:attrNameLst>
                                      </p:cBhvr>
                                      <p:tavLst>
                                        <p:tav tm="0">
                                          <p:val>
                                            <p:strVal val="#ppt_x"/>
                                          </p:val>
                                        </p:tav>
                                        <p:tav tm="100000">
                                          <p:val>
                                            <p:strVal val="#ppt_x"/>
                                          </p:val>
                                        </p:tav>
                                      </p:tavLst>
                                    </p:anim>
                                    <p:anim calcmode="lin" valueType="num">
                                      <p:cBhvr additive="base">
                                        <p:cTn id="44" dur="500" fill="hold"/>
                                        <p:tgtEl>
                                          <p:spTgt spid="5058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0" grpId="0" animBg="1"/>
      <p:bldP spid="505861" grpId="0" animBg="1"/>
      <p:bldP spid="505861" grpId="1" animBg="1"/>
      <p:bldP spid="505862" grpId="0" animBg="1"/>
      <p:bldP spid="505862" grpId="1" animBg="1"/>
      <p:bldP spid="505863" grpId="0" animBg="1"/>
      <p:bldP spid="505863" grpId="1" animBg="1"/>
      <p:bldP spid="505863"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p:cNvSpPr>
          <p:nvPr>
            <p:ph type="title" idx="4294967295"/>
          </p:nvPr>
        </p:nvSpPr>
        <p:spPr/>
        <p:txBody>
          <a:bodyPr/>
          <a:lstStyle/>
          <a:p>
            <a:endParaRPr lang="en-US" smtClean="0"/>
          </a:p>
        </p:txBody>
      </p:sp>
      <p:sp>
        <p:nvSpPr>
          <p:cNvPr id="239618" name="Rectangle 3"/>
          <p:cNvSpPr>
            <a:spLocks noGrp="1"/>
          </p:cNvSpPr>
          <p:nvPr>
            <p:ph type="body" idx="4294967295"/>
          </p:nvPr>
        </p:nvSpPr>
        <p:spPr/>
        <p:txBody>
          <a:bodyPr/>
          <a:lstStyle/>
          <a:p>
            <a:endParaRPr lang="en-US" smtClean="0"/>
          </a:p>
        </p:txBody>
      </p:sp>
      <p:pic>
        <p:nvPicPr>
          <p:cNvPr id="239619" name="Picture 4" descr="IMG_1417"/>
          <p:cNvPicPr>
            <a:picLocks noChangeAspect="1" noChangeArrowheads="1"/>
          </p:cNvPicPr>
          <p:nvPr/>
        </p:nvPicPr>
        <p:blipFill>
          <a:blip r:embed="rId3"/>
          <a:srcRect/>
          <a:stretch>
            <a:fillRect/>
          </a:stretch>
        </p:blipFill>
        <p:spPr bwMode="auto">
          <a:xfrm>
            <a:off x="-2341563" y="-1509713"/>
            <a:ext cx="13166726" cy="9875838"/>
          </a:xfrm>
          <a:prstGeom prst="rect">
            <a:avLst/>
          </a:prstGeom>
          <a:noFill/>
          <a:ln w="9525">
            <a:noFill/>
            <a:miter lim="800000"/>
            <a:headEnd/>
            <a:tailEnd/>
          </a:ln>
        </p:spPr>
      </p:pic>
      <p:sp>
        <p:nvSpPr>
          <p:cNvPr id="239620" name="Text Box 5"/>
          <p:cNvSpPr txBox="1">
            <a:spLocks noChangeArrowheads="1"/>
          </p:cNvSpPr>
          <p:nvPr/>
        </p:nvSpPr>
        <p:spPr bwMode="auto">
          <a:xfrm>
            <a:off x="5272088" y="34925"/>
            <a:ext cx="1265237" cy="579438"/>
          </a:xfrm>
          <a:prstGeom prst="rect">
            <a:avLst/>
          </a:prstGeom>
          <a:noFill/>
          <a:ln w="9525">
            <a:noFill/>
            <a:miter lim="800000"/>
            <a:headEnd/>
            <a:tailEnd/>
          </a:ln>
        </p:spPr>
        <p:txBody>
          <a:bodyPr wrap="none">
            <a:spAutoFit/>
          </a:bodyPr>
          <a:lstStyle/>
          <a:p>
            <a:r>
              <a:rPr lang="en-GB" sz="3200" b="1">
                <a:solidFill>
                  <a:srgbClr val="FF33CC"/>
                </a:solidFill>
              </a:rPr>
              <a:t>2 Left</a:t>
            </a:r>
            <a:endParaRPr lang="en-US" sz="3200" b="1">
              <a:solidFill>
                <a:srgbClr val="FF33CC"/>
              </a:solidFill>
            </a:endParaRPr>
          </a:p>
        </p:txBody>
      </p:sp>
      <p:sp>
        <p:nvSpPr>
          <p:cNvPr id="239621" name="Line 6"/>
          <p:cNvSpPr>
            <a:spLocks noChangeShapeType="1"/>
          </p:cNvSpPr>
          <p:nvPr/>
        </p:nvSpPr>
        <p:spPr bwMode="auto">
          <a:xfrm>
            <a:off x="3348038" y="3573463"/>
            <a:ext cx="0" cy="576262"/>
          </a:xfrm>
          <a:prstGeom prst="line">
            <a:avLst/>
          </a:prstGeom>
          <a:noFill/>
          <a:ln w="76200">
            <a:solidFill>
              <a:schemeClr val="hlink"/>
            </a:solidFill>
            <a:prstDash val="sysDot"/>
            <a:round/>
            <a:headEnd/>
            <a:tailEnd type="triangle" w="med" len="med"/>
          </a:ln>
        </p:spPr>
        <p:txBody>
          <a:bodyPr/>
          <a:lstStyle/>
          <a:p>
            <a:endParaRPr lang="en-US"/>
          </a:p>
        </p:txBody>
      </p:sp>
      <p:sp>
        <p:nvSpPr>
          <p:cNvPr id="239622" name="Line 7"/>
          <p:cNvSpPr>
            <a:spLocks noChangeShapeType="1"/>
          </p:cNvSpPr>
          <p:nvPr/>
        </p:nvSpPr>
        <p:spPr bwMode="auto">
          <a:xfrm>
            <a:off x="4140200" y="3716338"/>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39623" name="Rectangle 8"/>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9624" name="Arc 9"/>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9625" name="Line 10"/>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39626" name="Arc 11"/>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39627" name="Line 12"/>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39628" name="Line 13"/>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39629" name="Picture 14" descr="cam1"/>
          <p:cNvPicPr>
            <a:picLocks noChangeAspect="1" noChangeArrowheads="1"/>
          </p:cNvPicPr>
          <p:nvPr/>
        </p:nvPicPr>
        <p:blipFill>
          <a:blip r:embed="rId4"/>
          <a:srcRect/>
          <a:stretch>
            <a:fillRect/>
          </a:stretch>
        </p:blipFill>
        <p:spPr bwMode="auto">
          <a:xfrm>
            <a:off x="8520113" y="1804988"/>
            <a:ext cx="195262" cy="163512"/>
          </a:xfrm>
          <a:prstGeom prst="rect">
            <a:avLst/>
          </a:prstGeom>
          <a:noFill/>
          <a:ln w="9525">
            <a:noFill/>
            <a:miter lim="800000"/>
            <a:headEnd/>
            <a:tailEnd/>
          </a:ln>
        </p:spPr>
      </p:pic>
      <p:sp>
        <p:nvSpPr>
          <p:cNvPr id="239630" name="Line 15"/>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39631" name="Picture 16"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39632" name="Picture 17"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39633" name="Picture 18"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39634" name="Picture 19"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39635" name="Picture 20"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39636" name="Picture 21"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39637" name="Picture 22"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39638" name="Rectangle 23"/>
          <p:cNvSpPr>
            <a:spLocks noChangeArrowheads="1"/>
          </p:cNvSpPr>
          <p:nvPr/>
        </p:nvSpPr>
        <p:spPr bwMode="auto">
          <a:xfrm>
            <a:off x="8532813" y="1268413"/>
            <a:ext cx="215900" cy="215900"/>
          </a:xfrm>
          <a:prstGeom prst="rect">
            <a:avLst/>
          </a:prstGeom>
          <a:solidFill>
            <a:srgbClr val="FF33CC"/>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p:cNvSpPr>
          <p:nvPr>
            <p:ph type="title" idx="4294967295"/>
          </p:nvPr>
        </p:nvSpPr>
        <p:spPr/>
        <p:txBody>
          <a:bodyPr/>
          <a:lstStyle/>
          <a:p>
            <a:endParaRPr lang="en-US" smtClean="0"/>
          </a:p>
        </p:txBody>
      </p:sp>
      <p:sp>
        <p:nvSpPr>
          <p:cNvPr id="241666" name="Rectangle 3"/>
          <p:cNvSpPr>
            <a:spLocks noGrp="1"/>
          </p:cNvSpPr>
          <p:nvPr>
            <p:ph type="body" idx="4294967295"/>
          </p:nvPr>
        </p:nvSpPr>
        <p:spPr/>
        <p:txBody>
          <a:bodyPr/>
          <a:lstStyle/>
          <a:p>
            <a:endParaRPr lang="en-US" smtClean="0"/>
          </a:p>
        </p:txBody>
      </p:sp>
      <p:pic>
        <p:nvPicPr>
          <p:cNvPr id="241667" name="Picture 4" descr="IMG_1417"/>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241668" name="Text Box 5"/>
          <p:cNvSpPr txBox="1">
            <a:spLocks noChangeArrowheads="1"/>
          </p:cNvSpPr>
          <p:nvPr/>
        </p:nvSpPr>
        <p:spPr bwMode="auto">
          <a:xfrm>
            <a:off x="5272088" y="34925"/>
            <a:ext cx="1265237" cy="579438"/>
          </a:xfrm>
          <a:prstGeom prst="rect">
            <a:avLst/>
          </a:prstGeom>
          <a:noFill/>
          <a:ln w="9525">
            <a:noFill/>
            <a:miter lim="800000"/>
            <a:headEnd/>
            <a:tailEnd/>
          </a:ln>
        </p:spPr>
        <p:txBody>
          <a:bodyPr wrap="none">
            <a:spAutoFit/>
          </a:bodyPr>
          <a:lstStyle/>
          <a:p>
            <a:r>
              <a:rPr lang="en-GB" sz="3200" b="1">
                <a:solidFill>
                  <a:srgbClr val="FF33CC"/>
                </a:solidFill>
              </a:rPr>
              <a:t>2 Left</a:t>
            </a:r>
            <a:endParaRPr lang="en-US" sz="3200" b="1">
              <a:solidFill>
                <a:srgbClr val="FF33CC"/>
              </a:solidFill>
            </a:endParaRPr>
          </a:p>
        </p:txBody>
      </p:sp>
      <p:sp>
        <p:nvSpPr>
          <p:cNvPr id="241669" name="Line 6"/>
          <p:cNvSpPr>
            <a:spLocks noChangeShapeType="1"/>
          </p:cNvSpPr>
          <p:nvPr/>
        </p:nvSpPr>
        <p:spPr bwMode="auto">
          <a:xfrm>
            <a:off x="3132138" y="3573463"/>
            <a:ext cx="0" cy="576262"/>
          </a:xfrm>
          <a:prstGeom prst="line">
            <a:avLst/>
          </a:prstGeom>
          <a:noFill/>
          <a:ln w="76200">
            <a:solidFill>
              <a:srgbClr val="FF33CC"/>
            </a:solidFill>
            <a:round/>
            <a:headEnd/>
            <a:tailEnd type="triangle" w="med" len="med"/>
          </a:ln>
        </p:spPr>
        <p:txBody>
          <a:bodyPr/>
          <a:lstStyle/>
          <a:p>
            <a:endParaRPr lang="en-US"/>
          </a:p>
        </p:txBody>
      </p:sp>
      <p:sp>
        <p:nvSpPr>
          <p:cNvPr id="241670" name="Line 7"/>
          <p:cNvSpPr>
            <a:spLocks noChangeShapeType="1"/>
          </p:cNvSpPr>
          <p:nvPr/>
        </p:nvSpPr>
        <p:spPr bwMode="auto">
          <a:xfrm>
            <a:off x="4211638" y="3860800"/>
            <a:ext cx="0" cy="576263"/>
          </a:xfrm>
          <a:prstGeom prst="line">
            <a:avLst/>
          </a:prstGeom>
          <a:noFill/>
          <a:ln w="76200">
            <a:solidFill>
              <a:srgbClr val="FF33CC"/>
            </a:solidFill>
            <a:prstDash val="sysDot"/>
            <a:round/>
            <a:headEnd/>
            <a:tailEnd type="triangle" w="med" len="med"/>
          </a:ln>
        </p:spPr>
        <p:txBody>
          <a:bodyPr/>
          <a:lstStyle/>
          <a:p>
            <a:endParaRPr lang="en-US"/>
          </a:p>
        </p:txBody>
      </p:sp>
      <p:sp>
        <p:nvSpPr>
          <p:cNvPr id="241671" name="Line 8"/>
          <p:cNvSpPr>
            <a:spLocks noChangeShapeType="1"/>
          </p:cNvSpPr>
          <p:nvPr/>
        </p:nvSpPr>
        <p:spPr bwMode="auto">
          <a:xfrm>
            <a:off x="3635375" y="3644900"/>
            <a:ext cx="0" cy="576263"/>
          </a:xfrm>
          <a:prstGeom prst="line">
            <a:avLst/>
          </a:prstGeom>
          <a:noFill/>
          <a:ln w="76200">
            <a:solidFill>
              <a:schemeClr val="hlink"/>
            </a:solidFill>
            <a:prstDash val="sysDot"/>
            <a:round/>
            <a:headEnd/>
            <a:tailEnd type="triangle" w="med" len="med"/>
          </a:ln>
        </p:spPr>
        <p:txBody>
          <a:bodyPr/>
          <a:lstStyle/>
          <a:p>
            <a:endParaRPr lang="en-US"/>
          </a:p>
        </p:txBody>
      </p:sp>
      <p:sp>
        <p:nvSpPr>
          <p:cNvPr id="241672" name="Rectangle 9"/>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1673" name="Arc 10"/>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1674" name="Line 11"/>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41675" name="Arc 12"/>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1676" name="Line 13"/>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41677" name="Line 14"/>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41678" name="Picture 15" descr="cam1"/>
          <p:cNvPicPr>
            <a:picLocks noChangeAspect="1" noChangeArrowheads="1"/>
          </p:cNvPicPr>
          <p:nvPr/>
        </p:nvPicPr>
        <p:blipFill>
          <a:blip r:embed="rId4"/>
          <a:srcRect/>
          <a:stretch>
            <a:fillRect/>
          </a:stretch>
        </p:blipFill>
        <p:spPr bwMode="auto">
          <a:xfrm>
            <a:off x="8520113" y="1804988"/>
            <a:ext cx="195262" cy="163512"/>
          </a:xfrm>
          <a:prstGeom prst="rect">
            <a:avLst/>
          </a:prstGeom>
          <a:noFill/>
          <a:ln w="9525">
            <a:noFill/>
            <a:miter lim="800000"/>
            <a:headEnd/>
            <a:tailEnd/>
          </a:ln>
        </p:spPr>
      </p:pic>
      <p:sp>
        <p:nvSpPr>
          <p:cNvPr id="241679" name="Line 16"/>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41680" name="Picture 17"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41681" name="Picture 18"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41682" name="Picture 19"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41683" name="Picture 20"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41684" name="Picture 21"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41685" name="Picture 22"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41686" name="Picture 23"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41687" name="Rectangle 24"/>
          <p:cNvSpPr>
            <a:spLocks noChangeArrowheads="1"/>
          </p:cNvSpPr>
          <p:nvPr/>
        </p:nvSpPr>
        <p:spPr bwMode="auto">
          <a:xfrm>
            <a:off x="8532813" y="1268413"/>
            <a:ext cx="215900" cy="215900"/>
          </a:xfrm>
          <a:prstGeom prst="rect">
            <a:avLst/>
          </a:prstGeom>
          <a:solidFill>
            <a:srgbClr val="FF33CC"/>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p:cNvSpPr>
          <p:nvPr>
            <p:ph type="title" idx="4294967295"/>
          </p:nvPr>
        </p:nvSpPr>
        <p:spPr/>
        <p:txBody>
          <a:bodyPr/>
          <a:lstStyle/>
          <a:p>
            <a:endParaRPr lang="en-US" smtClean="0"/>
          </a:p>
        </p:txBody>
      </p:sp>
      <p:sp>
        <p:nvSpPr>
          <p:cNvPr id="243714" name="Rectangle 3"/>
          <p:cNvSpPr>
            <a:spLocks noGrp="1"/>
          </p:cNvSpPr>
          <p:nvPr>
            <p:ph type="body" idx="4294967295"/>
          </p:nvPr>
        </p:nvSpPr>
        <p:spPr/>
        <p:txBody>
          <a:bodyPr/>
          <a:lstStyle/>
          <a:p>
            <a:endParaRPr lang="en-US" smtClean="0"/>
          </a:p>
        </p:txBody>
      </p:sp>
      <p:pic>
        <p:nvPicPr>
          <p:cNvPr id="243715" name="Picture 4" descr="IMG_1418"/>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243716" name="Text Box 5"/>
          <p:cNvSpPr txBox="1">
            <a:spLocks noChangeArrowheads="1"/>
          </p:cNvSpPr>
          <p:nvPr/>
        </p:nvSpPr>
        <p:spPr bwMode="auto">
          <a:xfrm>
            <a:off x="5272088" y="34925"/>
            <a:ext cx="1558925" cy="579438"/>
          </a:xfrm>
          <a:prstGeom prst="rect">
            <a:avLst/>
          </a:prstGeom>
          <a:solidFill>
            <a:schemeClr val="accent1"/>
          </a:solidFill>
          <a:ln w="9525">
            <a:noFill/>
            <a:miter lim="800000"/>
            <a:headEnd/>
            <a:tailEnd/>
          </a:ln>
        </p:spPr>
        <p:txBody>
          <a:bodyPr wrap="none">
            <a:spAutoFit/>
          </a:bodyPr>
          <a:lstStyle/>
          <a:p>
            <a:r>
              <a:rPr lang="en-GB" sz="3200" b="1">
                <a:solidFill>
                  <a:schemeClr val="hlink"/>
                </a:solidFill>
              </a:rPr>
              <a:t>2 Right</a:t>
            </a:r>
            <a:endParaRPr lang="en-US" sz="3200" b="1">
              <a:solidFill>
                <a:schemeClr val="hlink"/>
              </a:solidFill>
            </a:endParaRPr>
          </a:p>
        </p:txBody>
      </p:sp>
      <p:sp>
        <p:nvSpPr>
          <p:cNvPr id="243717" name="Line 6"/>
          <p:cNvSpPr>
            <a:spLocks noChangeShapeType="1"/>
          </p:cNvSpPr>
          <p:nvPr/>
        </p:nvSpPr>
        <p:spPr bwMode="auto">
          <a:xfrm>
            <a:off x="4140200" y="5516563"/>
            <a:ext cx="0" cy="576262"/>
          </a:xfrm>
          <a:prstGeom prst="line">
            <a:avLst/>
          </a:prstGeom>
          <a:noFill/>
          <a:ln w="76200">
            <a:solidFill>
              <a:schemeClr val="hlink"/>
            </a:solidFill>
            <a:round/>
            <a:headEnd/>
            <a:tailEnd type="triangle" w="med" len="med"/>
          </a:ln>
        </p:spPr>
        <p:txBody>
          <a:bodyPr/>
          <a:lstStyle/>
          <a:p>
            <a:endParaRPr lang="en-US"/>
          </a:p>
        </p:txBody>
      </p:sp>
      <p:sp>
        <p:nvSpPr>
          <p:cNvPr id="243718" name="Line 7"/>
          <p:cNvSpPr>
            <a:spLocks noChangeShapeType="1"/>
          </p:cNvSpPr>
          <p:nvPr/>
        </p:nvSpPr>
        <p:spPr bwMode="auto">
          <a:xfrm>
            <a:off x="4787900" y="5589588"/>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43719" name="Line 8"/>
          <p:cNvSpPr>
            <a:spLocks noChangeShapeType="1"/>
          </p:cNvSpPr>
          <p:nvPr/>
        </p:nvSpPr>
        <p:spPr bwMode="auto">
          <a:xfrm>
            <a:off x="5364163" y="5661025"/>
            <a:ext cx="0" cy="576263"/>
          </a:xfrm>
          <a:prstGeom prst="line">
            <a:avLst/>
          </a:prstGeom>
          <a:noFill/>
          <a:ln w="76200">
            <a:solidFill>
              <a:schemeClr val="hlink"/>
            </a:solidFill>
            <a:prstDash val="sysDot"/>
            <a:round/>
            <a:headEnd/>
            <a:tailEnd type="triangle" w="med" len="med"/>
          </a:ln>
        </p:spPr>
        <p:txBody>
          <a:bodyPr/>
          <a:lstStyle/>
          <a:p>
            <a:endParaRPr lang="en-US"/>
          </a:p>
        </p:txBody>
      </p:sp>
      <p:sp>
        <p:nvSpPr>
          <p:cNvPr id="243720" name="Line 9"/>
          <p:cNvSpPr>
            <a:spLocks noChangeShapeType="1"/>
          </p:cNvSpPr>
          <p:nvPr/>
        </p:nvSpPr>
        <p:spPr bwMode="auto">
          <a:xfrm>
            <a:off x="5795963" y="5805488"/>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43721" name="Rectangle 10"/>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3722" name="Arc 11"/>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3723" name="Line 12"/>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43724" name="Arc 13"/>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3725" name="Line 14"/>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43726" name="Line 15"/>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43727" name="Picture 16" descr="cam1"/>
          <p:cNvPicPr>
            <a:picLocks noChangeAspect="1" noChangeArrowheads="1"/>
          </p:cNvPicPr>
          <p:nvPr/>
        </p:nvPicPr>
        <p:blipFill>
          <a:blip r:embed="rId4"/>
          <a:srcRect/>
          <a:stretch>
            <a:fillRect/>
          </a:stretch>
        </p:blipFill>
        <p:spPr bwMode="auto">
          <a:xfrm>
            <a:off x="8520113" y="1804988"/>
            <a:ext cx="195262" cy="163512"/>
          </a:xfrm>
          <a:prstGeom prst="rect">
            <a:avLst/>
          </a:prstGeom>
          <a:noFill/>
          <a:ln w="9525">
            <a:noFill/>
            <a:miter lim="800000"/>
            <a:headEnd/>
            <a:tailEnd/>
          </a:ln>
        </p:spPr>
      </p:pic>
      <p:sp>
        <p:nvSpPr>
          <p:cNvPr id="243728" name="Line 17"/>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43729" name="Picture 18"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43730" name="Picture 19"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43731" name="Picture 20"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43732" name="Picture 21"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43733" name="Picture 22"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43734" name="Picture 23"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43735" name="Picture 24"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43736" name="Rectangle 25"/>
          <p:cNvSpPr>
            <a:spLocks noChangeArrowheads="1"/>
          </p:cNvSpPr>
          <p:nvPr/>
        </p:nvSpPr>
        <p:spPr bwMode="auto">
          <a:xfrm>
            <a:off x="8748713" y="1268413"/>
            <a:ext cx="215900" cy="215900"/>
          </a:xfrm>
          <a:prstGeom prst="rect">
            <a:avLst/>
          </a:prstGeom>
          <a:solidFill>
            <a:schemeClr val="hlink"/>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p:cNvSpPr>
          <p:nvPr>
            <p:ph type="title" idx="4294967295"/>
          </p:nvPr>
        </p:nvSpPr>
        <p:spPr/>
        <p:txBody>
          <a:bodyPr/>
          <a:lstStyle/>
          <a:p>
            <a:endParaRPr lang="en-US" smtClean="0"/>
          </a:p>
        </p:txBody>
      </p:sp>
      <p:sp>
        <p:nvSpPr>
          <p:cNvPr id="245762" name="Rectangle 3"/>
          <p:cNvSpPr>
            <a:spLocks noGrp="1"/>
          </p:cNvSpPr>
          <p:nvPr>
            <p:ph type="body" idx="4294967295"/>
          </p:nvPr>
        </p:nvSpPr>
        <p:spPr/>
        <p:txBody>
          <a:bodyPr/>
          <a:lstStyle/>
          <a:p>
            <a:endParaRPr lang="en-US" smtClean="0"/>
          </a:p>
        </p:txBody>
      </p:sp>
      <p:pic>
        <p:nvPicPr>
          <p:cNvPr id="245763" name="Picture 4" descr="IMG_1419"/>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245764" name="Text Box 5"/>
          <p:cNvSpPr txBox="1">
            <a:spLocks noChangeArrowheads="1"/>
          </p:cNvSpPr>
          <p:nvPr/>
        </p:nvSpPr>
        <p:spPr bwMode="auto">
          <a:xfrm>
            <a:off x="5272088" y="34925"/>
            <a:ext cx="1265237" cy="579438"/>
          </a:xfrm>
          <a:prstGeom prst="rect">
            <a:avLst/>
          </a:prstGeom>
          <a:noFill/>
          <a:ln w="9525">
            <a:noFill/>
            <a:miter lim="800000"/>
            <a:headEnd/>
            <a:tailEnd/>
          </a:ln>
        </p:spPr>
        <p:txBody>
          <a:bodyPr wrap="none">
            <a:spAutoFit/>
          </a:bodyPr>
          <a:lstStyle/>
          <a:p>
            <a:r>
              <a:rPr lang="en-GB" sz="3200" b="1">
                <a:solidFill>
                  <a:srgbClr val="FF33CC"/>
                </a:solidFill>
              </a:rPr>
              <a:t>3 Left</a:t>
            </a:r>
            <a:endParaRPr lang="en-US" sz="3200" b="1">
              <a:solidFill>
                <a:srgbClr val="FF33CC"/>
              </a:solidFill>
            </a:endParaRPr>
          </a:p>
        </p:txBody>
      </p:sp>
      <p:sp>
        <p:nvSpPr>
          <p:cNvPr id="245765" name="Line 6"/>
          <p:cNvSpPr>
            <a:spLocks noChangeShapeType="1"/>
          </p:cNvSpPr>
          <p:nvPr/>
        </p:nvSpPr>
        <p:spPr bwMode="auto">
          <a:xfrm>
            <a:off x="3132138" y="4508500"/>
            <a:ext cx="0" cy="576263"/>
          </a:xfrm>
          <a:prstGeom prst="line">
            <a:avLst/>
          </a:prstGeom>
          <a:noFill/>
          <a:ln w="76200">
            <a:solidFill>
              <a:srgbClr val="FF33CC"/>
            </a:solidFill>
            <a:round/>
            <a:headEnd/>
            <a:tailEnd type="triangle" w="med" len="med"/>
          </a:ln>
        </p:spPr>
        <p:txBody>
          <a:bodyPr/>
          <a:lstStyle/>
          <a:p>
            <a:endParaRPr lang="en-US"/>
          </a:p>
        </p:txBody>
      </p:sp>
      <p:sp>
        <p:nvSpPr>
          <p:cNvPr id="245766" name="Line 7"/>
          <p:cNvSpPr>
            <a:spLocks noChangeShapeType="1"/>
          </p:cNvSpPr>
          <p:nvPr/>
        </p:nvSpPr>
        <p:spPr bwMode="auto">
          <a:xfrm>
            <a:off x="5795963" y="5157788"/>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45767" name="Line 8"/>
          <p:cNvSpPr>
            <a:spLocks noChangeShapeType="1"/>
          </p:cNvSpPr>
          <p:nvPr/>
        </p:nvSpPr>
        <p:spPr bwMode="auto">
          <a:xfrm>
            <a:off x="6732588" y="5373688"/>
            <a:ext cx="0" cy="576262"/>
          </a:xfrm>
          <a:prstGeom prst="line">
            <a:avLst/>
          </a:prstGeom>
          <a:noFill/>
          <a:ln w="76200">
            <a:solidFill>
              <a:schemeClr val="hlink"/>
            </a:solidFill>
            <a:prstDash val="sysDot"/>
            <a:round/>
            <a:headEnd/>
            <a:tailEnd type="triangle" w="med" len="med"/>
          </a:ln>
        </p:spPr>
        <p:txBody>
          <a:bodyPr/>
          <a:lstStyle/>
          <a:p>
            <a:endParaRPr lang="en-US"/>
          </a:p>
        </p:txBody>
      </p:sp>
      <p:sp>
        <p:nvSpPr>
          <p:cNvPr id="245768" name="Line 9"/>
          <p:cNvSpPr>
            <a:spLocks noChangeShapeType="1"/>
          </p:cNvSpPr>
          <p:nvPr/>
        </p:nvSpPr>
        <p:spPr bwMode="auto">
          <a:xfrm>
            <a:off x="7956550" y="5876925"/>
            <a:ext cx="0" cy="576263"/>
          </a:xfrm>
          <a:prstGeom prst="line">
            <a:avLst/>
          </a:prstGeom>
          <a:noFill/>
          <a:ln w="76200">
            <a:solidFill>
              <a:srgbClr val="FF33CC"/>
            </a:solidFill>
            <a:prstDash val="sysDot"/>
            <a:round/>
            <a:headEnd/>
            <a:tailEnd type="triangle" w="med" len="med"/>
          </a:ln>
        </p:spPr>
        <p:txBody>
          <a:bodyPr/>
          <a:lstStyle/>
          <a:p>
            <a:endParaRPr lang="en-US"/>
          </a:p>
        </p:txBody>
      </p:sp>
      <p:sp>
        <p:nvSpPr>
          <p:cNvPr id="245769" name="Line 10"/>
          <p:cNvSpPr>
            <a:spLocks noChangeShapeType="1"/>
          </p:cNvSpPr>
          <p:nvPr/>
        </p:nvSpPr>
        <p:spPr bwMode="auto">
          <a:xfrm>
            <a:off x="4787900" y="4868863"/>
            <a:ext cx="0" cy="576262"/>
          </a:xfrm>
          <a:prstGeom prst="line">
            <a:avLst/>
          </a:prstGeom>
          <a:noFill/>
          <a:ln w="76200">
            <a:solidFill>
              <a:schemeClr val="hlink"/>
            </a:solidFill>
            <a:prstDash val="sysDot"/>
            <a:round/>
            <a:headEnd/>
            <a:tailEnd type="triangle" w="med" len="med"/>
          </a:ln>
        </p:spPr>
        <p:txBody>
          <a:bodyPr/>
          <a:lstStyle/>
          <a:p>
            <a:endParaRPr lang="en-US"/>
          </a:p>
        </p:txBody>
      </p:sp>
      <p:sp>
        <p:nvSpPr>
          <p:cNvPr id="245770" name="Rectangle 11"/>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5771" name="Arc 12"/>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5772" name="Line 13"/>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45773" name="Arc 14"/>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5774" name="Line 15"/>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45775" name="Line 16"/>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45776" name="Picture 17" descr="cam1"/>
          <p:cNvPicPr>
            <a:picLocks noChangeAspect="1" noChangeArrowheads="1"/>
          </p:cNvPicPr>
          <p:nvPr/>
        </p:nvPicPr>
        <p:blipFill>
          <a:blip r:embed="rId4"/>
          <a:srcRect/>
          <a:stretch>
            <a:fillRect/>
          </a:stretch>
        </p:blipFill>
        <p:spPr bwMode="auto">
          <a:xfrm>
            <a:off x="8520113" y="1804988"/>
            <a:ext cx="195262" cy="163512"/>
          </a:xfrm>
          <a:prstGeom prst="rect">
            <a:avLst/>
          </a:prstGeom>
          <a:noFill/>
          <a:ln w="9525">
            <a:noFill/>
            <a:miter lim="800000"/>
            <a:headEnd/>
            <a:tailEnd/>
          </a:ln>
        </p:spPr>
      </p:pic>
      <p:sp>
        <p:nvSpPr>
          <p:cNvPr id="245777" name="Line 18"/>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45778" name="Picture 19"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45779" name="Picture 20"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45780" name="Picture 21"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45781" name="Picture 22"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45782" name="Picture 23"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45783" name="Picture 24"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45784" name="Picture 25"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45785" name="Rectangle 26"/>
          <p:cNvSpPr>
            <a:spLocks noChangeArrowheads="1"/>
          </p:cNvSpPr>
          <p:nvPr/>
        </p:nvSpPr>
        <p:spPr bwMode="auto">
          <a:xfrm>
            <a:off x="8388350" y="765175"/>
            <a:ext cx="215900" cy="215900"/>
          </a:xfrm>
          <a:prstGeom prst="rect">
            <a:avLst/>
          </a:prstGeom>
          <a:solidFill>
            <a:srgbClr val="FF33CC"/>
          </a:solidFill>
          <a:ln w="9525">
            <a:solidFill>
              <a:srgbClr val="FF33CC"/>
            </a:solidFill>
            <a:miter lim="800000"/>
            <a:headEnd/>
            <a:tailEnd/>
          </a:ln>
        </p:spPr>
        <p:txBody>
          <a:bodyPr wrap="none" anchor="ctr"/>
          <a:lstStyle/>
          <a:p>
            <a:endParaRPr lang="en-US"/>
          </a:p>
        </p:txBody>
      </p:sp>
      <p:sp>
        <p:nvSpPr>
          <p:cNvPr id="245786" name="Arc 27"/>
          <p:cNvSpPr>
            <a:spLocks/>
          </p:cNvSpPr>
          <p:nvPr/>
        </p:nvSpPr>
        <p:spPr bwMode="auto">
          <a:xfrm>
            <a:off x="3132138" y="4365625"/>
            <a:ext cx="2663825" cy="647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FF33CC"/>
            </a:solidFill>
            <a:prstDash val="sysDot"/>
            <a:round/>
            <a:headEnd/>
            <a:tailEnd/>
          </a:ln>
        </p:spPr>
        <p:txBody>
          <a:bodyPr wrap="none" anchor="ctr"/>
          <a:lstStyle/>
          <a:p>
            <a:endParaRPr lang="en-US"/>
          </a:p>
        </p:txBody>
      </p:sp>
      <p:sp>
        <p:nvSpPr>
          <p:cNvPr id="245787" name="Arc 28"/>
          <p:cNvSpPr>
            <a:spLocks/>
          </p:cNvSpPr>
          <p:nvPr/>
        </p:nvSpPr>
        <p:spPr bwMode="auto">
          <a:xfrm>
            <a:off x="5292725" y="5099050"/>
            <a:ext cx="2663825" cy="633413"/>
          </a:xfrm>
          <a:custGeom>
            <a:avLst/>
            <a:gdLst>
              <a:gd name="T0" fmla="*/ 2147483647 w 21600"/>
              <a:gd name="T1" fmla="*/ 0 h 21106"/>
              <a:gd name="T2" fmla="*/ 2147483647 w 21600"/>
              <a:gd name="T3" fmla="*/ 2147483647 h 21106"/>
              <a:gd name="T4" fmla="*/ 0 w 21600"/>
              <a:gd name="T5" fmla="*/ 2147483647 h 21106"/>
              <a:gd name="T6" fmla="*/ 0 60000 65536"/>
              <a:gd name="T7" fmla="*/ 0 60000 65536"/>
              <a:gd name="T8" fmla="*/ 0 60000 65536"/>
              <a:gd name="T9" fmla="*/ 0 w 21600"/>
              <a:gd name="T10" fmla="*/ 0 h 21106"/>
              <a:gd name="T11" fmla="*/ 21600 w 21600"/>
              <a:gd name="T12" fmla="*/ 21106 h 21106"/>
            </a:gdLst>
            <a:ahLst/>
            <a:cxnLst>
              <a:cxn ang="T6">
                <a:pos x="T0" y="T1"/>
              </a:cxn>
              <a:cxn ang="T7">
                <a:pos x="T2" y="T3"/>
              </a:cxn>
              <a:cxn ang="T8">
                <a:pos x="T4" y="T5"/>
              </a:cxn>
            </a:cxnLst>
            <a:rect l="T9" t="T10" r="T11" b="T12"/>
            <a:pathLst>
              <a:path w="21600" h="21106" fill="none" extrusionOk="0">
                <a:moveTo>
                  <a:pt x="4593" y="-1"/>
                </a:moveTo>
                <a:cubicBezTo>
                  <a:pt x="14520" y="2160"/>
                  <a:pt x="21600" y="10946"/>
                  <a:pt x="21600" y="21106"/>
                </a:cubicBezTo>
              </a:path>
              <a:path w="21600" h="21106" stroke="0" extrusionOk="0">
                <a:moveTo>
                  <a:pt x="4593" y="-1"/>
                </a:moveTo>
                <a:cubicBezTo>
                  <a:pt x="14520" y="2160"/>
                  <a:pt x="21600" y="10946"/>
                  <a:pt x="21600" y="21106"/>
                </a:cubicBezTo>
                <a:lnTo>
                  <a:pt x="0" y="21106"/>
                </a:lnTo>
                <a:close/>
              </a:path>
            </a:pathLst>
          </a:custGeom>
          <a:noFill/>
          <a:ln w="57150">
            <a:solidFill>
              <a:srgbClr val="FF33CC"/>
            </a:solidFill>
            <a:prstDash val="sysDot"/>
            <a:round/>
            <a:headEnd/>
            <a:tailEnd/>
          </a:ln>
        </p:spPr>
        <p:txBody>
          <a:bodyPr wrap="none" anchor="ctr"/>
          <a:lstStyle/>
          <a:p>
            <a:endParaRPr lang="en-US"/>
          </a:p>
        </p:txBody>
      </p:sp>
      <p:sp>
        <p:nvSpPr>
          <p:cNvPr id="245788" name="AutoShape 29"/>
          <p:cNvSpPr>
            <a:spLocks noChangeArrowheads="1"/>
          </p:cNvSpPr>
          <p:nvPr/>
        </p:nvSpPr>
        <p:spPr bwMode="auto">
          <a:xfrm>
            <a:off x="2987675" y="1916113"/>
            <a:ext cx="3240088" cy="1512887"/>
          </a:xfrm>
          <a:prstGeom prst="cloudCallout">
            <a:avLst>
              <a:gd name="adj1" fmla="val -43750"/>
              <a:gd name="adj2" fmla="val 70000"/>
            </a:avLst>
          </a:prstGeom>
          <a:solidFill>
            <a:srgbClr val="FF33CC"/>
          </a:solidFill>
          <a:ln w="9525">
            <a:solidFill>
              <a:schemeClr val="tx1"/>
            </a:solidFill>
            <a:round/>
            <a:headEnd/>
            <a:tailEnd/>
          </a:ln>
        </p:spPr>
        <p:txBody>
          <a:bodyPr/>
          <a:lstStyle/>
          <a:p>
            <a:pPr algn="ctr"/>
            <a:r>
              <a:rPr lang="en-GB"/>
              <a:t>Limit point moving slightly, but not enough to accelerate</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title" idx="4294967295"/>
          </p:nvPr>
        </p:nvSpPr>
        <p:spPr/>
        <p:txBody>
          <a:bodyPr/>
          <a:lstStyle/>
          <a:p>
            <a:endParaRPr lang="en-US" smtClean="0"/>
          </a:p>
        </p:txBody>
      </p:sp>
      <p:sp>
        <p:nvSpPr>
          <p:cNvPr id="247810" name="Rectangle 3"/>
          <p:cNvSpPr>
            <a:spLocks noGrp="1"/>
          </p:cNvSpPr>
          <p:nvPr>
            <p:ph type="body" idx="4294967295"/>
          </p:nvPr>
        </p:nvSpPr>
        <p:spPr/>
        <p:txBody>
          <a:bodyPr/>
          <a:lstStyle/>
          <a:p>
            <a:endParaRPr lang="en-US" smtClean="0"/>
          </a:p>
        </p:txBody>
      </p:sp>
      <p:pic>
        <p:nvPicPr>
          <p:cNvPr id="247811" name="Picture 4" descr="IMG_1420"/>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247812" name="Text Box 5"/>
          <p:cNvSpPr txBox="1">
            <a:spLocks noChangeArrowheads="1"/>
          </p:cNvSpPr>
          <p:nvPr/>
        </p:nvSpPr>
        <p:spPr bwMode="auto">
          <a:xfrm>
            <a:off x="5272088" y="34925"/>
            <a:ext cx="1558925" cy="579438"/>
          </a:xfrm>
          <a:prstGeom prst="rect">
            <a:avLst/>
          </a:prstGeom>
          <a:noFill/>
          <a:ln w="9525">
            <a:noFill/>
            <a:miter lim="800000"/>
            <a:headEnd/>
            <a:tailEnd/>
          </a:ln>
        </p:spPr>
        <p:txBody>
          <a:bodyPr wrap="none">
            <a:spAutoFit/>
          </a:bodyPr>
          <a:lstStyle/>
          <a:p>
            <a:r>
              <a:rPr lang="en-GB" sz="3200" b="1">
                <a:solidFill>
                  <a:schemeClr val="hlink"/>
                </a:solidFill>
              </a:rPr>
              <a:t>3 Right</a:t>
            </a:r>
            <a:endParaRPr lang="en-US" sz="3200" b="1">
              <a:solidFill>
                <a:schemeClr val="hlink"/>
              </a:solidFill>
            </a:endParaRPr>
          </a:p>
        </p:txBody>
      </p:sp>
      <p:sp>
        <p:nvSpPr>
          <p:cNvPr id="247813" name="Line 6"/>
          <p:cNvSpPr>
            <a:spLocks noChangeShapeType="1"/>
          </p:cNvSpPr>
          <p:nvPr/>
        </p:nvSpPr>
        <p:spPr bwMode="auto">
          <a:xfrm>
            <a:off x="1258888" y="4508500"/>
            <a:ext cx="0" cy="576263"/>
          </a:xfrm>
          <a:prstGeom prst="line">
            <a:avLst/>
          </a:prstGeom>
          <a:noFill/>
          <a:ln w="76200">
            <a:solidFill>
              <a:schemeClr val="hlink"/>
            </a:solidFill>
            <a:round/>
            <a:headEnd/>
            <a:tailEnd type="triangle" w="med" len="med"/>
          </a:ln>
        </p:spPr>
        <p:txBody>
          <a:bodyPr/>
          <a:lstStyle/>
          <a:p>
            <a:endParaRPr lang="en-US"/>
          </a:p>
        </p:txBody>
      </p:sp>
      <p:sp>
        <p:nvSpPr>
          <p:cNvPr id="247814" name="Line 7"/>
          <p:cNvSpPr>
            <a:spLocks noChangeShapeType="1"/>
          </p:cNvSpPr>
          <p:nvPr/>
        </p:nvSpPr>
        <p:spPr bwMode="auto">
          <a:xfrm>
            <a:off x="3779838" y="4941888"/>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47815" name="Line 8"/>
          <p:cNvSpPr>
            <a:spLocks noChangeShapeType="1"/>
          </p:cNvSpPr>
          <p:nvPr/>
        </p:nvSpPr>
        <p:spPr bwMode="auto">
          <a:xfrm>
            <a:off x="5580063" y="5516563"/>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247816" name="Line 9"/>
          <p:cNvSpPr>
            <a:spLocks noChangeShapeType="1"/>
          </p:cNvSpPr>
          <p:nvPr/>
        </p:nvSpPr>
        <p:spPr bwMode="auto">
          <a:xfrm>
            <a:off x="6372225" y="5805488"/>
            <a:ext cx="0" cy="576262"/>
          </a:xfrm>
          <a:prstGeom prst="line">
            <a:avLst/>
          </a:prstGeom>
          <a:noFill/>
          <a:ln w="76200">
            <a:solidFill>
              <a:schemeClr val="hlink"/>
            </a:solidFill>
            <a:prstDash val="sysDot"/>
            <a:round/>
            <a:headEnd/>
            <a:tailEnd type="triangle" w="med" len="med"/>
          </a:ln>
        </p:spPr>
        <p:txBody>
          <a:bodyPr/>
          <a:lstStyle/>
          <a:p>
            <a:endParaRPr lang="en-US"/>
          </a:p>
        </p:txBody>
      </p:sp>
      <p:sp>
        <p:nvSpPr>
          <p:cNvPr id="247817" name="Line 10"/>
          <p:cNvSpPr>
            <a:spLocks noChangeShapeType="1"/>
          </p:cNvSpPr>
          <p:nvPr/>
        </p:nvSpPr>
        <p:spPr bwMode="auto">
          <a:xfrm>
            <a:off x="7235825" y="6858000"/>
            <a:ext cx="0" cy="576263"/>
          </a:xfrm>
          <a:prstGeom prst="line">
            <a:avLst/>
          </a:prstGeom>
          <a:noFill/>
          <a:ln w="76200">
            <a:solidFill>
              <a:srgbClr val="FF33CC"/>
            </a:solidFill>
            <a:prstDash val="sysDot"/>
            <a:round/>
            <a:headEnd/>
            <a:tailEnd type="triangle" w="med" len="med"/>
          </a:ln>
        </p:spPr>
        <p:txBody>
          <a:bodyPr/>
          <a:lstStyle/>
          <a:p>
            <a:endParaRPr lang="en-US"/>
          </a:p>
        </p:txBody>
      </p:sp>
      <p:sp>
        <p:nvSpPr>
          <p:cNvPr id="247818" name="Line 11"/>
          <p:cNvSpPr>
            <a:spLocks noChangeShapeType="1"/>
          </p:cNvSpPr>
          <p:nvPr/>
        </p:nvSpPr>
        <p:spPr bwMode="auto">
          <a:xfrm>
            <a:off x="4572000" y="5229225"/>
            <a:ext cx="0" cy="576263"/>
          </a:xfrm>
          <a:prstGeom prst="line">
            <a:avLst/>
          </a:prstGeom>
          <a:noFill/>
          <a:ln w="76200">
            <a:solidFill>
              <a:schemeClr val="hlink"/>
            </a:solidFill>
            <a:prstDash val="sysDot"/>
            <a:round/>
            <a:headEnd/>
            <a:tailEnd type="triangle" w="med" len="med"/>
          </a:ln>
        </p:spPr>
        <p:txBody>
          <a:bodyPr/>
          <a:lstStyle/>
          <a:p>
            <a:endParaRPr lang="en-US"/>
          </a:p>
        </p:txBody>
      </p:sp>
      <p:sp>
        <p:nvSpPr>
          <p:cNvPr id="550924" name="AutoShape 12"/>
          <p:cNvSpPr>
            <a:spLocks noChangeArrowheads="1"/>
          </p:cNvSpPr>
          <p:nvPr/>
        </p:nvSpPr>
        <p:spPr bwMode="auto">
          <a:xfrm>
            <a:off x="2124075" y="2708275"/>
            <a:ext cx="2879725" cy="1368425"/>
          </a:xfrm>
          <a:prstGeom prst="cloudCallout">
            <a:avLst>
              <a:gd name="adj1" fmla="val -43750"/>
              <a:gd name="adj2" fmla="val 70000"/>
            </a:avLst>
          </a:prstGeom>
          <a:solidFill>
            <a:schemeClr val="hlink"/>
          </a:solidFill>
          <a:ln w="9525">
            <a:solidFill>
              <a:schemeClr val="tx1"/>
            </a:solidFill>
            <a:round/>
            <a:headEnd/>
            <a:tailEnd/>
          </a:ln>
        </p:spPr>
        <p:txBody>
          <a:bodyPr/>
          <a:lstStyle/>
          <a:p>
            <a:pPr algn="ctr"/>
            <a:r>
              <a:rPr lang="en-GB"/>
              <a:t>Starting to accelerate at point 3 Right</a:t>
            </a:r>
            <a:endParaRPr lang="en-US"/>
          </a:p>
        </p:txBody>
      </p:sp>
      <p:sp>
        <p:nvSpPr>
          <p:cNvPr id="247820" name="Rectangle 13"/>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7821" name="Arc 14"/>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7822" name="Line 15"/>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47823" name="Arc 16"/>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7824" name="Line 17"/>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47825" name="Line 18"/>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47826" name="Picture 19" descr="cam1"/>
          <p:cNvPicPr>
            <a:picLocks noChangeAspect="1" noChangeArrowheads="1"/>
          </p:cNvPicPr>
          <p:nvPr/>
        </p:nvPicPr>
        <p:blipFill>
          <a:blip r:embed="rId4"/>
          <a:srcRect/>
          <a:stretch>
            <a:fillRect/>
          </a:stretch>
        </p:blipFill>
        <p:spPr bwMode="auto">
          <a:xfrm>
            <a:off x="8520113" y="1804988"/>
            <a:ext cx="195262" cy="163512"/>
          </a:xfrm>
          <a:prstGeom prst="rect">
            <a:avLst/>
          </a:prstGeom>
          <a:noFill/>
          <a:ln w="9525">
            <a:noFill/>
            <a:miter lim="800000"/>
            <a:headEnd/>
            <a:tailEnd/>
          </a:ln>
        </p:spPr>
      </p:pic>
      <p:sp>
        <p:nvSpPr>
          <p:cNvPr id="247827" name="Line 20"/>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47828" name="Picture 21"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47829" name="Picture 22"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47830" name="Picture 23"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47831" name="Picture 24"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47832" name="Picture 25"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47833" name="Picture 26"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47834" name="Picture 27"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47835" name="Rectangle 28"/>
          <p:cNvSpPr>
            <a:spLocks noChangeArrowheads="1"/>
          </p:cNvSpPr>
          <p:nvPr/>
        </p:nvSpPr>
        <p:spPr bwMode="auto">
          <a:xfrm>
            <a:off x="8675688" y="765175"/>
            <a:ext cx="215900" cy="215900"/>
          </a:xfrm>
          <a:prstGeom prst="rect">
            <a:avLst/>
          </a:prstGeom>
          <a:solidFill>
            <a:schemeClr val="hlink"/>
          </a:solidFill>
          <a:ln w="9525">
            <a:solidFill>
              <a:srgbClr val="FF33CC"/>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0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p:cNvSpPr>
          <p:nvPr>
            <p:ph type="title" idx="4294967295"/>
          </p:nvPr>
        </p:nvSpPr>
        <p:spPr/>
        <p:txBody>
          <a:bodyPr/>
          <a:lstStyle/>
          <a:p>
            <a:endParaRPr lang="en-US" smtClean="0"/>
          </a:p>
        </p:txBody>
      </p:sp>
      <p:sp>
        <p:nvSpPr>
          <p:cNvPr id="249858" name="Rectangle 3"/>
          <p:cNvSpPr>
            <a:spLocks noGrp="1"/>
          </p:cNvSpPr>
          <p:nvPr>
            <p:ph type="body" idx="4294967295"/>
          </p:nvPr>
        </p:nvSpPr>
        <p:spPr/>
        <p:txBody>
          <a:bodyPr/>
          <a:lstStyle/>
          <a:p>
            <a:endParaRPr lang="en-US" smtClean="0"/>
          </a:p>
        </p:txBody>
      </p:sp>
      <p:pic>
        <p:nvPicPr>
          <p:cNvPr id="249859" name="Picture 4" descr="IMG_1421"/>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249860" name="Text Box 5"/>
          <p:cNvSpPr txBox="1">
            <a:spLocks noChangeArrowheads="1"/>
          </p:cNvSpPr>
          <p:nvPr/>
        </p:nvSpPr>
        <p:spPr bwMode="auto">
          <a:xfrm>
            <a:off x="5272088" y="34925"/>
            <a:ext cx="1265237" cy="579438"/>
          </a:xfrm>
          <a:prstGeom prst="rect">
            <a:avLst/>
          </a:prstGeom>
          <a:noFill/>
          <a:ln w="9525">
            <a:noFill/>
            <a:miter lim="800000"/>
            <a:headEnd/>
            <a:tailEnd/>
          </a:ln>
        </p:spPr>
        <p:txBody>
          <a:bodyPr wrap="none">
            <a:spAutoFit/>
          </a:bodyPr>
          <a:lstStyle/>
          <a:p>
            <a:r>
              <a:rPr lang="en-GB" sz="3200" b="1">
                <a:solidFill>
                  <a:srgbClr val="FF33CC"/>
                </a:solidFill>
              </a:rPr>
              <a:t>4 Left</a:t>
            </a:r>
            <a:endParaRPr lang="en-US" sz="3200" b="1">
              <a:solidFill>
                <a:srgbClr val="FF33CC"/>
              </a:solidFill>
            </a:endParaRPr>
          </a:p>
        </p:txBody>
      </p:sp>
      <p:sp>
        <p:nvSpPr>
          <p:cNvPr id="249861" name="Line 6"/>
          <p:cNvSpPr>
            <a:spLocks noChangeShapeType="1"/>
          </p:cNvSpPr>
          <p:nvPr/>
        </p:nvSpPr>
        <p:spPr bwMode="auto">
          <a:xfrm>
            <a:off x="1619250" y="3573463"/>
            <a:ext cx="0" cy="576262"/>
          </a:xfrm>
          <a:prstGeom prst="line">
            <a:avLst/>
          </a:prstGeom>
          <a:noFill/>
          <a:ln w="76200">
            <a:solidFill>
              <a:srgbClr val="FF33CC"/>
            </a:solidFill>
            <a:round/>
            <a:headEnd/>
            <a:tailEnd type="triangle" w="med" len="med"/>
          </a:ln>
        </p:spPr>
        <p:txBody>
          <a:bodyPr/>
          <a:lstStyle/>
          <a:p>
            <a:endParaRPr lang="en-US"/>
          </a:p>
        </p:txBody>
      </p:sp>
      <p:sp>
        <p:nvSpPr>
          <p:cNvPr id="249862" name="AutoShape 7"/>
          <p:cNvSpPr>
            <a:spLocks noChangeArrowheads="1"/>
          </p:cNvSpPr>
          <p:nvPr/>
        </p:nvSpPr>
        <p:spPr bwMode="auto">
          <a:xfrm>
            <a:off x="2987675" y="1916113"/>
            <a:ext cx="3240088" cy="1512887"/>
          </a:xfrm>
          <a:prstGeom prst="cloudCallout">
            <a:avLst>
              <a:gd name="adj1" fmla="val -43750"/>
              <a:gd name="adj2" fmla="val 70000"/>
            </a:avLst>
          </a:prstGeom>
          <a:solidFill>
            <a:srgbClr val="FF33CC"/>
          </a:solidFill>
          <a:ln w="9525">
            <a:solidFill>
              <a:schemeClr val="tx1"/>
            </a:solidFill>
            <a:round/>
            <a:headEnd/>
            <a:tailEnd/>
          </a:ln>
        </p:spPr>
        <p:txBody>
          <a:bodyPr/>
          <a:lstStyle/>
          <a:p>
            <a:pPr algn="ctr"/>
            <a:r>
              <a:rPr lang="en-GB"/>
              <a:t>Have to wait until Point 4 left to accelerate</a:t>
            </a:r>
            <a:endParaRPr lang="en-US"/>
          </a:p>
        </p:txBody>
      </p:sp>
      <p:sp>
        <p:nvSpPr>
          <p:cNvPr id="249863" name="Rectangle 8"/>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9864" name="Arc 9"/>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9865" name="Line 10"/>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49866" name="Arc 11"/>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49867" name="Line 12"/>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49868" name="Line 13"/>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49869" name="Picture 14" descr="cam1"/>
          <p:cNvPicPr>
            <a:picLocks noChangeAspect="1" noChangeArrowheads="1"/>
          </p:cNvPicPr>
          <p:nvPr/>
        </p:nvPicPr>
        <p:blipFill>
          <a:blip r:embed="rId4"/>
          <a:srcRect/>
          <a:stretch>
            <a:fillRect/>
          </a:stretch>
        </p:blipFill>
        <p:spPr bwMode="auto">
          <a:xfrm>
            <a:off x="8520113" y="1804988"/>
            <a:ext cx="195262" cy="163512"/>
          </a:xfrm>
          <a:prstGeom prst="rect">
            <a:avLst/>
          </a:prstGeom>
          <a:noFill/>
          <a:ln w="9525">
            <a:noFill/>
            <a:miter lim="800000"/>
            <a:headEnd/>
            <a:tailEnd/>
          </a:ln>
        </p:spPr>
      </p:pic>
      <p:sp>
        <p:nvSpPr>
          <p:cNvPr id="249870" name="Line 15"/>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49871" name="Picture 16"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49872" name="Picture 17"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49873" name="Picture 18"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49874" name="Picture 19"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49875" name="Picture 20"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49876" name="Picture 21"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49877" name="Picture 22"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49878" name="Rectangle 23"/>
          <p:cNvSpPr>
            <a:spLocks noChangeArrowheads="1"/>
          </p:cNvSpPr>
          <p:nvPr/>
        </p:nvSpPr>
        <p:spPr bwMode="auto">
          <a:xfrm>
            <a:off x="8027988" y="188913"/>
            <a:ext cx="215900" cy="215900"/>
          </a:xfrm>
          <a:prstGeom prst="rect">
            <a:avLst/>
          </a:prstGeom>
          <a:solidFill>
            <a:srgbClr val="FF33CC"/>
          </a:solidFill>
          <a:ln w="9525">
            <a:solidFill>
              <a:srgbClr val="FF33CC"/>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p:cNvSpPr>
          <p:nvPr>
            <p:ph type="title" idx="4294967295"/>
          </p:nvPr>
        </p:nvSpPr>
        <p:spPr/>
        <p:txBody>
          <a:bodyPr/>
          <a:lstStyle/>
          <a:p>
            <a:endParaRPr lang="en-US" smtClean="0"/>
          </a:p>
        </p:txBody>
      </p:sp>
      <p:sp>
        <p:nvSpPr>
          <p:cNvPr id="251906" name="Rectangle 3"/>
          <p:cNvSpPr>
            <a:spLocks noGrp="1"/>
          </p:cNvSpPr>
          <p:nvPr>
            <p:ph type="body" idx="4294967295"/>
          </p:nvPr>
        </p:nvSpPr>
        <p:spPr/>
        <p:txBody>
          <a:bodyPr/>
          <a:lstStyle/>
          <a:p>
            <a:endParaRPr lang="en-US" smtClean="0"/>
          </a:p>
        </p:txBody>
      </p:sp>
      <p:pic>
        <p:nvPicPr>
          <p:cNvPr id="251907" name="Picture 4" descr="IMG_1422"/>
          <p:cNvPicPr>
            <a:picLocks noChangeAspect="1" noChangeArrowheads="1"/>
          </p:cNvPicPr>
          <p:nvPr/>
        </p:nvPicPr>
        <p:blipFill>
          <a:blip r:embed="rId3"/>
          <a:srcRect/>
          <a:stretch>
            <a:fillRect/>
          </a:stretch>
        </p:blipFill>
        <p:spPr bwMode="auto">
          <a:xfrm>
            <a:off x="-2011363" y="-1508125"/>
            <a:ext cx="13166726" cy="9875838"/>
          </a:xfrm>
          <a:prstGeom prst="rect">
            <a:avLst/>
          </a:prstGeom>
          <a:noFill/>
          <a:ln w="9525">
            <a:noFill/>
            <a:miter lim="800000"/>
            <a:headEnd/>
            <a:tailEnd/>
          </a:ln>
        </p:spPr>
      </p:pic>
      <p:sp>
        <p:nvSpPr>
          <p:cNvPr id="251908" name="Text Box 5"/>
          <p:cNvSpPr txBox="1">
            <a:spLocks noChangeArrowheads="1"/>
          </p:cNvSpPr>
          <p:nvPr/>
        </p:nvSpPr>
        <p:spPr bwMode="auto">
          <a:xfrm>
            <a:off x="5272088" y="34925"/>
            <a:ext cx="1558925" cy="579438"/>
          </a:xfrm>
          <a:prstGeom prst="rect">
            <a:avLst/>
          </a:prstGeom>
          <a:noFill/>
          <a:ln w="9525">
            <a:noFill/>
            <a:miter lim="800000"/>
            <a:headEnd/>
            <a:tailEnd/>
          </a:ln>
        </p:spPr>
        <p:txBody>
          <a:bodyPr wrap="none">
            <a:spAutoFit/>
          </a:bodyPr>
          <a:lstStyle/>
          <a:p>
            <a:r>
              <a:rPr lang="en-GB" sz="3200" b="1">
                <a:solidFill>
                  <a:schemeClr val="hlink"/>
                </a:solidFill>
              </a:rPr>
              <a:t>4 Right</a:t>
            </a:r>
            <a:endParaRPr lang="en-US" sz="3200" b="1">
              <a:solidFill>
                <a:schemeClr val="hlink"/>
              </a:solidFill>
            </a:endParaRPr>
          </a:p>
        </p:txBody>
      </p:sp>
      <p:sp>
        <p:nvSpPr>
          <p:cNvPr id="251909" name="Line 6"/>
          <p:cNvSpPr>
            <a:spLocks noChangeShapeType="1"/>
          </p:cNvSpPr>
          <p:nvPr/>
        </p:nvSpPr>
        <p:spPr bwMode="auto">
          <a:xfrm>
            <a:off x="3419475" y="4221163"/>
            <a:ext cx="0" cy="576262"/>
          </a:xfrm>
          <a:prstGeom prst="line">
            <a:avLst/>
          </a:prstGeom>
          <a:noFill/>
          <a:ln w="76200">
            <a:solidFill>
              <a:schemeClr val="hlink"/>
            </a:solidFill>
            <a:round/>
            <a:headEnd/>
            <a:tailEnd type="triangle" w="med" len="med"/>
          </a:ln>
        </p:spPr>
        <p:txBody>
          <a:bodyPr/>
          <a:lstStyle/>
          <a:p>
            <a:endParaRPr lang="en-US"/>
          </a:p>
        </p:txBody>
      </p:sp>
      <p:sp>
        <p:nvSpPr>
          <p:cNvPr id="251910" name="Line 7"/>
          <p:cNvSpPr>
            <a:spLocks noChangeShapeType="1"/>
          </p:cNvSpPr>
          <p:nvPr/>
        </p:nvSpPr>
        <p:spPr bwMode="auto">
          <a:xfrm>
            <a:off x="4787900" y="4868863"/>
            <a:ext cx="0" cy="576262"/>
          </a:xfrm>
          <a:prstGeom prst="line">
            <a:avLst/>
          </a:prstGeom>
          <a:noFill/>
          <a:ln w="76200">
            <a:solidFill>
              <a:srgbClr val="FF33CC"/>
            </a:solidFill>
            <a:prstDash val="sysDot"/>
            <a:round/>
            <a:headEnd/>
            <a:tailEnd type="triangle" w="med" len="med"/>
          </a:ln>
        </p:spPr>
        <p:txBody>
          <a:bodyPr/>
          <a:lstStyle/>
          <a:p>
            <a:endParaRPr lang="en-US"/>
          </a:p>
        </p:txBody>
      </p:sp>
      <p:sp>
        <p:nvSpPr>
          <p:cNvPr id="555016" name="AutoShape 8"/>
          <p:cNvSpPr>
            <a:spLocks noChangeArrowheads="1"/>
          </p:cNvSpPr>
          <p:nvPr/>
        </p:nvSpPr>
        <p:spPr bwMode="auto">
          <a:xfrm>
            <a:off x="3635375" y="1773238"/>
            <a:ext cx="2952750" cy="1655762"/>
          </a:xfrm>
          <a:prstGeom prst="cloudCallout">
            <a:avLst>
              <a:gd name="adj1" fmla="val -43750"/>
              <a:gd name="adj2" fmla="val 70000"/>
            </a:avLst>
          </a:prstGeom>
          <a:solidFill>
            <a:schemeClr val="hlink"/>
          </a:solidFill>
          <a:ln w="9525">
            <a:solidFill>
              <a:schemeClr val="tx1"/>
            </a:solidFill>
            <a:round/>
            <a:headEnd/>
            <a:tailEnd/>
          </a:ln>
        </p:spPr>
        <p:txBody>
          <a:bodyPr/>
          <a:lstStyle/>
          <a:p>
            <a:pPr algn="ctr"/>
            <a:r>
              <a:rPr lang="en-GB"/>
              <a:t>Point 4 right we are on to the next hazard</a:t>
            </a:r>
            <a:endParaRPr lang="en-US"/>
          </a:p>
        </p:txBody>
      </p:sp>
      <p:sp>
        <p:nvSpPr>
          <p:cNvPr id="251912" name="Rectangle 9"/>
          <p:cNvSpPr>
            <a:spLocks noChangeArrowheads="1"/>
          </p:cNvSpPr>
          <p:nvPr/>
        </p:nvSpPr>
        <p:spPr bwMode="auto">
          <a:xfrm>
            <a:off x="6948488" y="-458788"/>
            <a:ext cx="2303462" cy="25193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51913" name="Arc 10"/>
          <p:cNvSpPr>
            <a:spLocks/>
          </p:cNvSpPr>
          <p:nvPr/>
        </p:nvSpPr>
        <p:spPr bwMode="auto">
          <a:xfrm>
            <a:off x="7381875" y="136525"/>
            <a:ext cx="1095375" cy="12398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51914" name="Line 11"/>
          <p:cNvSpPr>
            <a:spLocks noChangeShapeType="1"/>
          </p:cNvSpPr>
          <p:nvPr/>
        </p:nvSpPr>
        <p:spPr bwMode="auto">
          <a:xfrm>
            <a:off x="8477250" y="1376363"/>
            <a:ext cx="0" cy="571500"/>
          </a:xfrm>
          <a:prstGeom prst="line">
            <a:avLst/>
          </a:prstGeom>
          <a:noFill/>
          <a:ln w="9525">
            <a:solidFill>
              <a:schemeClr val="tx1"/>
            </a:solidFill>
            <a:round/>
            <a:headEnd/>
            <a:tailEnd/>
          </a:ln>
        </p:spPr>
        <p:txBody>
          <a:bodyPr/>
          <a:lstStyle/>
          <a:p>
            <a:endParaRPr lang="en-US"/>
          </a:p>
        </p:txBody>
      </p:sp>
      <p:sp>
        <p:nvSpPr>
          <p:cNvPr id="251915" name="Arc 12"/>
          <p:cNvSpPr>
            <a:spLocks/>
          </p:cNvSpPr>
          <p:nvPr/>
        </p:nvSpPr>
        <p:spPr bwMode="auto">
          <a:xfrm>
            <a:off x="7620000" y="-387350"/>
            <a:ext cx="1524000" cy="1763713"/>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08" y="0"/>
                </a:moveTo>
                <a:cubicBezTo>
                  <a:pt x="11995" y="60"/>
                  <a:pt x="21600" y="9713"/>
                  <a:pt x="21600" y="21600"/>
                </a:cubicBezTo>
              </a:path>
              <a:path w="21600" h="21600" stroke="0" extrusionOk="0">
                <a:moveTo>
                  <a:pt x="108" y="0"/>
                </a:moveTo>
                <a:cubicBezTo>
                  <a:pt x="11995" y="60"/>
                  <a:pt x="21600" y="9713"/>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251916" name="Line 13"/>
          <p:cNvSpPr>
            <a:spLocks noChangeShapeType="1"/>
          </p:cNvSpPr>
          <p:nvPr/>
        </p:nvSpPr>
        <p:spPr bwMode="auto">
          <a:xfrm>
            <a:off x="9144000" y="1376363"/>
            <a:ext cx="0" cy="571500"/>
          </a:xfrm>
          <a:prstGeom prst="line">
            <a:avLst/>
          </a:prstGeom>
          <a:noFill/>
          <a:ln w="9525">
            <a:solidFill>
              <a:schemeClr val="tx1"/>
            </a:solidFill>
            <a:round/>
            <a:headEnd/>
            <a:tailEnd/>
          </a:ln>
        </p:spPr>
        <p:txBody>
          <a:bodyPr/>
          <a:lstStyle/>
          <a:p>
            <a:endParaRPr lang="en-US"/>
          </a:p>
        </p:txBody>
      </p:sp>
      <p:sp>
        <p:nvSpPr>
          <p:cNvPr id="251917" name="Line 14"/>
          <p:cNvSpPr>
            <a:spLocks noChangeShapeType="1"/>
          </p:cNvSpPr>
          <p:nvPr/>
        </p:nvSpPr>
        <p:spPr bwMode="auto">
          <a:xfrm>
            <a:off x="7048500" y="-387350"/>
            <a:ext cx="666750" cy="0"/>
          </a:xfrm>
          <a:prstGeom prst="line">
            <a:avLst/>
          </a:prstGeom>
          <a:noFill/>
          <a:ln w="9525">
            <a:solidFill>
              <a:schemeClr val="tx1"/>
            </a:solidFill>
            <a:round/>
            <a:headEnd/>
            <a:tailEnd/>
          </a:ln>
        </p:spPr>
        <p:txBody>
          <a:bodyPr/>
          <a:lstStyle/>
          <a:p>
            <a:endParaRPr lang="en-US"/>
          </a:p>
        </p:txBody>
      </p:sp>
      <p:pic>
        <p:nvPicPr>
          <p:cNvPr id="251918" name="Picture 15" descr="cam1"/>
          <p:cNvPicPr>
            <a:picLocks noChangeAspect="1" noChangeArrowheads="1"/>
          </p:cNvPicPr>
          <p:nvPr/>
        </p:nvPicPr>
        <p:blipFill>
          <a:blip r:embed="rId4"/>
          <a:srcRect/>
          <a:stretch>
            <a:fillRect/>
          </a:stretch>
        </p:blipFill>
        <p:spPr bwMode="auto">
          <a:xfrm>
            <a:off x="8520113" y="1804988"/>
            <a:ext cx="195262" cy="163512"/>
          </a:xfrm>
          <a:prstGeom prst="rect">
            <a:avLst/>
          </a:prstGeom>
          <a:noFill/>
          <a:ln w="9525">
            <a:noFill/>
            <a:miter lim="800000"/>
            <a:headEnd/>
            <a:tailEnd/>
          </a:ln>
        </p:spPr>
      </p:pic>
      <p:sp>
        <p:nvSpPr>
          <p:cNvPr id="251919" name="Line 16"/>
          <p:cNvSpPr>
            <a:spLocks noChangeShapeType="1"/>
          </p:cNvSpPr>
          <p:nvPr/>
        </p:nvSpPr>
        <p:spPr bwMode="auto">
          <a:xfrm>
            <a:off x="7048500" y="136525"/>
            <a:ext cx="381000" cy="0"/>
          </a:xfrm>
          <a:prstGeom prst="line">
            <a:avLst/>
          </a:prstGeom>
          <a:noFill/>
          <a:ln w="9525">
            <a:solidFill>
              <a:schemeClr val="tx1"/>
            </a:solidFill>
            <a:round/>
            <a:headEnd/>
            <a:tailEnd/>
          </a:ln>
        </p:spPr>
        <p:txBody>
          <a:bodyPr/>
          <a:lstStyle/>
          <a:p>
            <a:endParaRPr lang="en-US"/>
          </a:p>
        </p:txBody>
      </p:sp>
      <p:pic>
        <p:nvPicPr>
          <p:cNvPr id="251920" name="Picture 17" descr="cam1"/>
          <p:cNvPicPr>
            <a:picLocks noChangeAspect="1" noChangeArrowheads="1"/>
          </p:cNvPicPr>
          <p:nvPr/>
        </p:nvPicPr>
        <p:blipFill>
          <a:blip r:embed="rId4"/>
          <a:srcRect/>
          <a:stretch>
            <a:fillRect/>
          </a:stretch>
        </p:blipFill>
        <p:spPr bwMode="auto">
          <a:xfrm>
            <a:off x="8520113" y="1279525"/>
            <a:ext cx="195262" cy="165100"/>
          </a:xfrm>
          <a:prstGeom prst="rect">
            <a:avLst/>
          </a:prstGeom>
          <a:noFill/>
          <a:ln w="9525">
            <a:noFill/>
            <a:miter lim="800000"/>
            <a:headEnd/>
            <a:tailEnd/>
          </a:ln>
        </p:spPr>
      </p:pic>
      <p:pic>
        <p:nvPicPr>
          <p:cNvPr id="251921" name="Picture 18" descr="cam1"/>
          <p:cNvPicPr>
            <a:picLocks noChangeAspect="1" noChangeArrowheads="1"/>
          </p:cNvPicPr>
          <p:nvPr/>
        </p:nvPicPr>
        <p:blipFill>
          <a:blip r:embed="rId4"/>
          <a:srcRect/>
          <a:stretch>
            <a:fillRect/>
          </a:stretch>
        </p:blipFill>
        <p:spPr bwMode="auto">
          <a:xfrm>
            <a:off x="8423275" y="755650"/>
            <a:ext cx="195263" cy="165100"/>
          </a:xfrm>
          <a:prstGeom prst="rect">
            <a:avLst/>
          </a:prstGeom>
          <a:noFill/>
          <a:ln w="9525">
            <a:noFill/>
            <a:miter lim="800000"/>
            <a:headEnd/>
            <a:tailEnd/>
          </a:ln>
        </p:spPr>
      </p:pic>
      <p:pic>
        <p:nvPicPr>
          <p:cNvPr id="251922" name="Picture 19" descr="cam1"/>
          <p:cNvPicPr>
            <a:picLocks noChangeAspect="1" noChangeArrowheads="1"/>
          </p:cNvPicPr>
          <p:nvPr/>
        </p:nvPicPr>
        <p:blipFill>
          <a:blip r:embed="rId4"/>
          <a:srcRect/>
          <a:stretch>
            <a:fillRect/>
          </a:stretch>
        </p:blipFill>
        <p:spPr bwMode="auto">
          <a:xfrm>
            <a:off x="8048625" y="211138"/>
            <a:ext cx="195263" cy="163512"/>
          </a:xfrm>
          <a:prstGeom prst="rect">
            <a:avLst/>
          </a:prstGeom>
          <a:noFill/>
          <a:ln w="9525">
            <a:noFill/>
            <a:miter lim="800000"/>
            <a:headEnd/>
            <a:tailEnd/>
          </a:ln>
        </p:spPr>
      </p:pic>
      <p:pic>
        <p:nvPicPr>
          <p:cNvPr id="251923" name="Picture 20" descr="cam1"/>
          <p:cNvPicPr>
            <a:picLocks noChangeAspect="1" noChangeArrowheads="1"/>
          </p:cNvPicPr>
          <p:nvPr/>
        </p:nvPicPr>
        <p:blipFill>
          <a:blip r:embed="rId4"/>
          <a:srcRect/>
          <a:stretch>
            <a:fillRect/>
          </a:stretch>
        </p:blipFill>
        <p:spPr bwMode="auto">
          <a:xfrm>
            <a:off x="8758238" y="1825625"/>
            <a:ext cx="195262" cy="163513"/>
          </a:xfrm>
          <a:prstGeom prst="rect">
            <a:avLst/>
          </a:prstGeom>
          <a:noFill/>
          <a:ln w="9525">
            <a:noFill/>
            <a:miter lim="800000"/>
            <a:headEnd/>
            <a:tailEnd/>
          </a:ln>
        </p:spPr>
      </p:pic>
      <p:pic>
        <p:nvPicPr>
          <p:cNvPr id="251924" name="Picture 21" descr="cam1"/>
          <p:cNvPicPr>
            <a:picLocks noChangeAspect="1" noChangeArrowheads="1"/>
          </p:cNvPicPr>
          <p:nvPr/>
        </p:nvPicPr>
        <p:blipFill>
          <a:blip r:embed="rId4"/>
          <a:srcRect/>
          <a:stretch>
            <a:fillRect/>
          </a:stretch>
        </p:blipFill>
        <p:spPr bwMode="auto">
          <a:xfrm>
            <a:off x="8758238" y="1301750"/>
            <a:ext cx="195262" cy="163513"/>
          </a:xfrm>
          <a:prstGeom prst="rect">
            <a:avLst/>
          </a:prstGeom>
          <a:noFill/>
          <a:ln w="9525">
            <a:noFill/>
            <a:miter lim="800000"/>
            <a:headEnd/>
            <a:tailEnd/>
          </a:ln>
        </p:spPr>
      </p:pic>
      <p:pic>
        <p:nvPicPr>
          <p:cNvPr id="251925" name="Picture 22" descr="cam1"/>
          <p:cNvPicPr>
            <a:picLocks noChangeAspect="1" noChangeArrowheads="1"/>
          </p:cNvPicPr>
          <p:nvPr/>
        </p:nvPicPr>
        <p:blipFill>
          <a:blip r:embed="rId4"/>
          <a:srcRect/>
          <a:stretch>
            <a:fillRect/>
          </a:stretch>
        </p:blipFill>
        <p:spPr bwMode="auto">
          <a:xfrm>
            <a:off x="8661400" y="777875"/>
            <a:ext cx="195263" cy="163513"/>
          </a:xfrm>
          <a:prstGeom prst="rect">
            <a:avLst/>
          </a:prstGeom>
          <a:noFill/>
          <a:ln w="9525">
            <a:noFill/>
            <a:miter lim="800000"/>
            <a:headEnd/>
            <a:tailEnd/>
          </a:ln>
        </p:spPr>
      </p:pic>
      <p:pic>
        <p:nvPicPr>
          <p:cNvPr id="251926" name="Picture 23" descr="cam1"/>
          <p:cNvPicPr>
            <a:picLocks noChangeAspect="1" noChangeArrowheads="1"/>
          </p:cNvPicPr>
          <p:nvPr/>
        </p:nvPicPr>
        <p:blipFill>
          <a:blip r:embed="rId4"/>
          <a:srcRect/>
          <a:stretch>
            <a:fillRect/>
          </a:stretch>
        </p:blipFill>
        <p:spPr bwMode="auto">
          <a:xfrm>
            <a:off x="8286750" y="231775"/>
            <a:ext cx="195263" cy="163513"/>
          </a:xfrm>
          <a:prstGeom prst="rect">
            <a:avLst/>
          </a:prstGeom>
          <a:noFill/>
          <a:ln w="9525">
            <a:noFill/>
            <a:miter lim="800000"/>
            <a:headEnd/>
            <a:tailEnd/>
          </a:ln>
        </p:spPr>
      </p:pic>
      <p:sp>
        <p:nvSpPr>
          <p:cNvPr id="251927" name="Rectangle 24"/>
          <p:cNvSpPr>
            <a:spLocks noChangeArrowheads="1"/>
          </p:cNvSpPr>
          <p:nvPr/>
        </p:nvSpPr>
        <p:spPr bwMode="auto">
          <a:xfrm>
            <a:off x="8243888" y="188913"/>
            <a:ext cx="215900" cy="215900"/>
          </a:xfrm>
          <a:prstGeom prst="rect">
            <a:avLst/>
          </a:prstGeom>
          <a:solidFill>
            <a:schemeClr val="hlink"/>
          </a:solidFill>
          <a:ln w="9525">
            <a:solidFill>
              <a:srgbClr val="FF33CC"/>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5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p:cNvSpPr>
          <p:nvPr>
            <p:ph type="title" idx="4294967295"/>
          </p:nvPr>
        </p:nvSpPr>
        <p:spPr/>
        <p:txBody>
          <a:bodyPr/>
          <a:lstStyle/>
          <a:p>
            <a:r>
              <a:rPr lang="en-GB" smtClean="0"/>
              <a:t>So…</a:t>
            </a:r>
            <a:endParaRPr lang="en-US" smtClean="0"/>
          </a:p>
        </p:txBody>
      </p:sp>
      <p:sp>
        <p:nvSpPr>
          <p:cNvPr id="253954" name="Rectangle 3"/>
          <p:cNvSpPr>
            <a:spLocks noGrp="1"/>
          </p:cNvSpPr>
          <p:nvPr>
            <p:ph type="body" idx="4294967295"/>
          </p:nvPr>
        </p:nvSpPr>
        <p:spPr/>
        <p:txBody>
          <a:bodyPr/>
          <a:lstStyle/>
          <a:p>
            <a:r>
              <a:rPr lang="en-GB" dirty="0" smtClean="0">
                <a:latin typeface="Arial" charset="0"/>
              </a:rPr>
              <a:t>By keeping to the outside of corners</a:t>
            </a:r>
          </a:p>
          <a:p>
            <a:pPr lvl="1"/>
            <a:r>
              <a:rPr lang="en-GB" dirty="0" smtClean="0">
                <a:latin typeface="Arial" charset="0"/>
              </a:rPr>
              <a:t>Limit point is always further away</a:t>
            </a:r>
          </a:p>
          <a:p>
            <a:pPr lvl="2"/>
            <a:r>
              <a:rPr lang="en-GB" dirty="0" smtClean="0">
                <a:latin typeface="Arial" charset="0"/>
              </a:rPr>
              <a:t>(You can see further round</a:t>
            </a:r>
            <a:r>
              <a:rPr lang="en-GB" dirty="0" smtClean="0">
                <a:latin typeface="Arial" charset="0"/>
              </a:rPr>
              <a:t>)</a:t>
            </a:r>
          </a:p>
          <a:p>
            <a:pPr lvl="2"/>
            <a:r>
              <a:rPr lang="en-GB" dirty="0" smtClean="0">
                <a:latin typeface="Arial" charset="0"/>
              </a:rPr>
              <a:t>People can </a:t>
            </a:r>
            <a:r>
              <a:rPr lang="en-GB" smtClean="0">
                <a:latin typeface="Arial" charset="0"/>
              </a:rPr>
              <a:t>see you coming </a:t>
            </a:r>
            <a:r>
              <a:rPr lang="en-GB" dirty="0" smtClean="0">
                <a:latin typeface="Arial" charset="0"/>
              </a:rPr>
              <a:t>sooner</a:t>
            </a:r>
            <a:endParaRPr lang="en-GB" dirty="0" smtClean="0">
              <a:latin typeface="Arial" charset="0"/>
            </a:endParaRPr>
          </a:p>
          <a:p>
            <a:pPr lvl="2"/>
            <a:r>
              <a:rPr lang="en-GB" dirty="0" smtClean="0">
                <a:latin typeface="Arial" charset="0"/>
              </a:rPr>
              <a:t>You can keep speed higher going in to the corner</a:t>
            </a:r>
          </a:p>
          <a:p>
            <a:pPr lvl="2"/>
            <a:r>
              <a:rPr lang="en-GB" dirty="0" smtClean="0">
                <a:latin typeface="Arial" charset="0"/>
              </a:rPr>
              <a:t>The “Acceleration Point” occurs sooner</a:t>
            </a:r>
          </a:p>
          <a:p>
            <a:pPr lvl="2"/>
            <a:r>
              <a:rPr lang="en-GB" dirty="0" smtClean="0">
                <a:latin typeface="Arial" charset="0"/>
              </a:rPr>
              <a:t>You can accelerate out sooner</a:t>
            </a:r>
            <a:endParaRPr lang="en-US" dirty="0" smtClean="0">
              <a:latin typeface="Arial"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Commentary again</a:t>
            </a:r>
            <a:endParaRPr lang="en-US" dirty="0"/>
          </a:p>
        </p:txBody>
      </p:sp>
      <p:sp>
        <p:nvSpPr>
          <p:cNvPr id="5" name="Content Placeholder 4"/>
          <p:cNvSpPr>
            <a:spLocks noGrp="1"/>
          </p:cNvSpPr>
          <p:nvPr>
            <p:ph idx="1"/>
          </p:nvPr>
        </p:nvSpPr>
        <p:spPr>
          <a:xfrm>
            <a:off x="457200" y="1600200"/>
            <a:ext cx="8394192" cy="4525963"/>
          </a:xfrm>
        </p:spPr>
        <p:txBody>
          <a:bodyPr/>
          <a:lstStyle/>
          <a:p>
            <a:r>
              <a:rPr lang="en-GB" dirty="0" smtClean="0">
                <a:latin typeface="Arial" pitchFamily="34" charset="0"/>
                <a:cs typeface="Arial" pitchFamily="34" charset="0"/>
              </a:rPr>
              <a:t>Try to mention a limit point somewhere – it sounds professional</a:t>
            </a:r>
          </a:p>
          <a:p>
            <a:r>
              <a:rPr lang="en-GB" dirty="0" smtClean="0">
                <a:latin typeface="Arial" pitchFamily="34" charset="0"/>
                <a:cs typeface="Arial" pitchFamily="34" charset="0"/>
              </a:rPr>
              <a:t>Try and show him that you know distance/speed</a:t>
            </a:r>
          </a:p>
          <a:p>
            <a:r>
              <a:rPr lang="en-GB" dirty="0" smtClean="0">
                <a:latin typeface="Arial" pitchFamily="34" charset="0"/>
                <a:cs typeface="Arial" pitchFamily="34" charset="0"/>
              </a:rPr>
              <a:t>Talk through one corner</a:t>
            </a:r>
          </a:p>
          <a:p>
            <a:r>
              <a:rPr lang="en-GB" dirty="0" smtClean="0">
                <a:latin typeface="Arial" pitchFamily="34" charset="0"/>
                <a:cs typeface="Arial" pitchFamily="34" charset="0"/>
              </a:rPr>
              <a:t>Always use the Highway Code descriptions of road signs if you can</a:t>
            </a:r>
          </a:p>
          <a:p>
            <a:pPr lvl="1"/>
            <a:r>
              <a:rPr lang="en-GB" dirty="0" smtClean="0">
                <a:latin typeface="Arial" pitchFamily="34" charset="0"/>
                <a:cs typeface="Arial" pitchFamily="34" charset="0"/>
              </a:rPr>
              <a:t>All of the info</a:t>
            </a:r>
          </a:p>
          <a:p>
            <a:pPr lvl="1"/>
            <a:r>
              <a:rPr lang="en-GB" dirty="0" smtClean="0">
                <a:latin typeface="Arial" pitchFamily="34" charset="0"/>
                <a:cs typeface="Arial" pitchFamily="34" charset="0"/>
              </a:rPr>
              <a:t>Top down</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ctrTitle"/>
          </p:nvPr>
        </p:nvSpPr>
        <p:spPr>
          <a:xfrm>
            <a:off x="714375" y="2959100"/>
            <a:ext cx="7772400" cy="898525"/>
          </a:xfrm>
        </p:spPr>
        <p:txBody>
          <a:bodyPr/>
          <a:lstStyle/>
          <a:p>
            <a:pPr eaLnBrk="1" hangingPunct="1"/>
            <a:r>
              <a:rPr lang="en-GB" smtClean="0">
                <a:solidFill>
                  <a:schemeClr val="bg1"/>
                </a:solidFill>
                <a:effectLst/>
              </a:rPr>
              <a:t>Section 3</a:t>
            </a:r>
          </a:p>
        </p:txBody>
      </p:sp>
      <p:sp>
        <p:nvSpPr>
          <p:cNvPr id="3" name="Subtitle 2"/>
          <p:cNvSpPr>
            <a:spLocks noGrp="1"/>
          </p:cNvSpPr>
          <p:nvPr>
            <p:ph type="subTitle" idx="1"/>
          </p:nvPr>
        </p:nvSpPr>
        <p:spPr>
          <a:xfrm>
            <a:off x="1357290" y="5529274"/>
            <a:ext cx="5857916" cy="685808"/>
          </a:xfr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4"/>
          </a:lnRef>
          <a:fillRef idx="3">
            <a:schemeClr val="accent4"/>
          </a:fillRef>
          <a:effectRef idx="3">
            <a:schemeClr val="accent4"/>
          </a:effectRef>
          <a:fontRef idx="minor">
            <a:schemeClr val="lt1"/>
          </a:fontRef>
        </p:style>
        <p:txBody>
          <a:bodyPr rtlCol="0">
            <a:normAutofit/>
          </a:bodyPr>
          <a:lstStyle/>
          <a:p>
            <a:pPr marL="0" indent="0" algn="ctr" eaLnBrk="1" fontAlgn="auto" hangingPunct="1">
              <a:spcAft>
                <a:spcPts val="0"/>
              </a:spcAft>
              <a:buFont typeface="Arial" pitchFamily="34" charset="0"/>
              <a:buNone/>
              <a:defRPr/>
            </a:pPr>
            <a:r>
              <a:rPr lang="en-GB" dirty="0" smtClean="0">
                <a:solidFill>
                  <a:schemeClr val="bg1"/>
                </a:solidFill>
              </a:rPr>
              <a:t>Of course you know about...</a:t>
            </a:r>
            <a:endParaRPr lang="en-GB" dirty="0">
              <a:solidFill>
                <a:schemeClr val="bg1"/>
              </a:solidFill>
            </a:endParaRPr>
          </a:p>
        </p:txBody>
      </p:sp>
      <p:pic>
        <p:nvPicPr>
          <p:cNvPr id="210947" name="Picture 3" descr="IAM Badge.png"/>
          <p:cNvPicPr>
            <a:picLocks noChangeAspect="1"/>
          </p:cNvPicPr>
          <p:nvPr/>
        </p:nvPicPr>
        <p:blipFill>
          <a:blip r:embed="rId3"/>
          <a:srcRect/>
          <a:stretch>
            <a:fillRect/>
          </a:stretch>
        </p:blipFill>
        <p:spPr bwMode="auto">
          <a:xfrm>
            <a:off x="3463925" y="714375"/>
            <a:ext cx="2216150" cy="2214563"/>
          </a:xfrm>
          <a:prstGeom prst="rect">
            <a:avLst/>
          </a:prstGeom>
          <a:noFill/>
          <a:ln w="9525">
            <a:noFill/>
            <a:miter lim="800000"/>
            <a:headEnd/>
            <a:tailEnd/>
          </a:ln>
        </p:spPr>
      </p:pic>
      <p:sp>
        <p:nvSpPr>
          <p:cNvPr id="5" name="Pentagon 4">
            <a:hlinkClick r:id="" action="ppaction://noaction"/>
          </p:cNvPr>
          <p:cNvSpPr/>
          <p:nvPr/>
        </p:nvSpPr>
        <p:spPr>
          <a:xfrm>
            <a:off x="7286644" y="5529943"/>
            <a:ext cx="1500198" cy="685139"/>
          </a:xfrm>
          <a:prstGeom prst="homePlate">
            <a:avLst/>
          </a:prstGeo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GB" dirty="0"/>
              <a:t>Skip</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rtlCol="0">
            <a:normAutofit/>
          </a:bodyPr>
          <a:lstStyle/>
          <a:p>
            <a:pPr eaLnBrk="1" fontAlgn="auto" hangingPunct="1">
              <a:spcAft>
                <a:spcPts val="0"/>
              </a:spcAft>
              <a:defRPr/>
            </a:pPr>
            <a:r>
              <a:rPr lang="en-GB" dirty="0" smtClean="0"/>
              <a:t>  ‘The System’ - Use It Or Lose It </a:t>
            </a:r>
          </a:p>
        </p:txBody>
      </p:sp>
      <p:sp>
        <p:nvSpPr>
          <p:cNvPr id="129026" name="Rectangle 3"/>
          <p:cNvSpPr>
            <a:spLocks noGrp="1" noChangeArrowheads="1"/>
          </p:cNvSpPr>
          <p:nvPr>
            <p:ph idx="1"/>
          </p:nvPr>
        </p:nvSpPr>
        <p:spPr/>
        <p:txBody>
          <a:bodyPr/>
          <a:lstStyle/>
          <a:p>
            <a:pPr eaLnBrk="1" hangingPunct="1">
              <a:lnSpc>
                <a:spcPct val="90000"/>
              </a:lnSpc>
            </a:pPr>
            <a:r>
              <a:rPr lang="en-GB" dirty="0" smtClean="0">
                <a:latin typeface="Arial" charset="0"/>
              </a:rPr>
              <a:t>‘The System’ </a:t>
            </a:r>
            <a:r>
              <a:rPr lang="en-GB" b="1" dirty="0" smtClean="0">
                <a:latin typeface="Arial" charset="0"/>
              </a:rPr>
              <a:t>is</a:t>
            </a:r>
            <a:r>
              <a:rPr lang="en-GB" dirty="0" smtClean="0">
                <a:latin typeface="Arial" charset="0"/>
              </a:rPr>
              <a:t> Advanced Driving </a:t>
            </a:r>
          </a:p>
          <a:p>
            <a:pPr eaLnBrk="1" hangingPunct="1">
              <a:lnSpc>
                <a:spcPct val="90000"/>
              </a:lnSpc>
            </a:pPr>
            <a:r>
              <a:rPr lang="en-GB" dirty="0" smtClean="0">
                <a:latin typeface="Arial" charset="0"/>
              </a:rPr>
              <a:t>Practice </a:t>
            </a:r>
            <a:r>
              <a:rPr lang="en-GB" b="1" dirty="0" smtClean="0">
                <a:latin typeface="Arial" charset="0"/>
              </a:rPr>
              <a:t>is</a:t>
            </a:r>
            <a:r>
              <a:rPr lang="en-GB" dirty="0" smtClean="0">
                <a:latin typeface="Arial" charset="0"/>
              </a:rPr>
              <a:t> essential</a:t>
            </a:r>
          </a:p>
          <a:p>
            <a:pPr eaLnBrk="1" hangingPunct="1">
              <a:lnSpc>
                <a:spcPct val="90000"/>
              </a:lnSpc>
            </a:pPr>
            <a:r>
              <a:rPr lang="en-GB" dirty="0" smtClean="0">
                <a:latin typeface="Arial" charset="0"/>
              </a:rPr>
              <a:t>It </a:t>
            </a:r>
            <a:r>
              <a:rPr lang="en-GB" b="1" dirty="0" smtClean="0">
                <a:latin typeface="Arial" charset="0"/>
              </a:rPr>
              <a:t>is</a:t>
            </a:r>
            <a:r>
              <a:rPr lang="en-GB" dirty="0" smtClean="0">
                <a:latin typeface="Arial" charset="0"/>
              </a:rPr>
              <a:t> your Skill For Life</a:t>
            </a:r>
          </a:p>
          <a:p>
            <a:pPr eaLnBrk="1" hangingPunct="1">
              <a:lnSpc>
                <a:spcPct val="90000"/>
              </a:lnSpc>
              <a:buFont typeface="Arial" charset="0"/>
              <a:buNone/>
            </a:pPr>
            <a:endParaRPr lang="en-GB" dirty="0" smtClean="0">
              <a:latin typeface="Arial" charset="0"/>
            </a:endParaRPr>
          </a:p>
          <a:p>
            <a:pPr algn="ctr" eaLnBrk="1" hangingPunct="1">
              <a:lnSpc>
                <a:spcPct val="90000"/>
              </a:lnSpc>
              <a:buFont typeface="Times New Roman" pitchFamily="18" charset="0"/>
              <a:buNone/>
            </a:pPr>
            <a:r>
              <a:rPr lang="en-GB" dirty="0" smtClean="0">
                <a:solidFill>
                  <a:schemeClr val="accent2"/>
                </a:solidFill>
                <a:latin typeface="Arial" charset="0"/>
              </a:rPr>
              <a:t>Use it</a:t>
            </a:r>
          </a:p>
          <a:p>
            <a:pPr algn="ctr" eaLnBrk="1" hangingPunct="1">
              <a:lnSpc>
                <a:spcPct val="90000"/>
              </a:lnSpc>
              <a:buFont typeface="Times New Roman" pitchFamily="18" charset="0"/>
              <a:buNone/>
            </a:pPr>
            <a:r>
              <a:rPr lang="en-GB" b="1" dirty="0" smtClean="0">
                <a:solidFill>
                  <a:schemeClr val="accent2"/>
                </a:solidFill>
                <a:latin typeface="Arial" charset="0"/>
              </a:rPr>
              <a:t>EVERY TIME YOU DRIVE</a:t>
            </a:r>
          </a:p>
          <a:p>
            <a:pPr algn="ctr" eaLnBrk="1" hangingPunct="1">
              <a:lnSpc>
                <a:spcPct val="90000"/>
              </a:lnSpc>
              <a:buFont typeface="Times New Roman" pitchFamily="18" charset="0"/>
              <a:buNone/>
            </a:pPr>
            <a:r>
              <a:rPr lang="en-GB" dirty="0" smtClean="0">
                <a:solidFill>
                  <a:schemeClr val="accent2"/>
                </a:solidFill>
                <a:latin typeface="Arial" charset="0"/>
              </a:rPr>
              <a:t>and </a:t>
            </a:r>
          </a:p>
          <a:p>
            <a:pPr algn="ctr" eaLnBrk="1" hangingPunct="1">
              <a:lnSpc>
                <a:spcPct val="90000"/>
              </a:lnSpc>
              <a:buFont typeface="Times New Roman" pitchFamily="18" charset="0"/>
              <a:buNone/>
            </a:pPr>
            <a:r>
              <a:rPr lang="en-GB" b="1" dirty="0" smtClean="0">
                <a:solidFill>
                  <a:schemeClr val="accent2"/>
                </a:solidFill>
                <a:latin typeface="Arial" charset="0"/>
              </a:rPr>
              <a:t>REFLECT ON YOUR PERFORMANCE</a:t>
            </a:r>
          </a:p>
          <a:p>
            <a:pPr eaLnBrk="1" hangingPunct="1">
              <a:lnSpc>
                <a:spcPct val="90000"/>
              </a:lnSpc>
            </a:pPr>
            <a:endParaRPr lang="en-GB" sz="3000" dirty="0" smtClean="0">
              <a:latin typeface="Arial" charset="0"/>
            </a:endParaRPr>
          </a:p>
        </p:txBody>
      </p:sp>
      <p:sp>
        <p:nvSpPr>
          <p:cNvPr id="128004" name="Text Box 4"/>
          <p:cNvSpPr txBox="1">
            <a:spLocks noChangeArrowheads="1"/>
          </p:cNvSpPr>
          <p:nvPr/>
        </p:nvSpPr>
        <p:spPr bwMode="auto">
          <a:xfrm>
            <a:off x="1289050" y="2243138"/>
            <a:ext cx="6816725" cy="1746250"/>
          </a:xfrm>
          <a:prstGeom prst="rect">
            <a:avLst/>
          </a:prstGeom>
          <a:solidFill>
            <a:srgbClr val="FFFF00"/>
          </a:solidFill>
          <a:ln w="9525">
            <a:solidFill>
              <a:schemeClr val="tx1"/>
            </a:solidFill>
            <a:miter lim="800000"/>
            <a:headEnd/>
            <a:tailEnd/>
          </a:ln>
        </p:spPr>
        <p:txBody>
          <a:bodyPr>
            <a:spAutoFit/>
          </a:bodyPr>
          <a:lstStyle/>
          <a:p>
            <a:r>
              <a:rPr lang="en-GB" sz="5400" b="1"/>
              <a:t>Use it when you are a passenger too!</a:t>
            </a:r>
            <a:endParaRPr lang="en-US" sz="5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9026"/>
                                        </p:tgtEl>
                                      </p:cBhvr>
                                    </p:animEffect>
                                    <p:set>
                                      <p:cBhvr>
                                        <p:cTn id="7" dur="1" fill="hold">
                                          <p:stCondLst>
                                            <p:cond delay="1999"/>
                                          </p:stCondLst>
                                        </p:cTn>
                                        <p:tgtEl>
                                          <p:spTgt spid="129026"/>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128004"/>
                                        </p:tgtEl>
                                        <p:attrNameLst>
                                          <p:attrName>style.visibility</p:attrName>
                                        </p:attrNameLst>
                                      </p:cBhvr>
                                      <p:to>
                                        <p:strVal val="visible"/>
                                      </p:to>
                                    </p:set>
                                    <p:anim calcmode="lin" valueType="num">
                                      <p:cBhvr additive="base">
                                        <p:cTn id="10" dur="500" fill="hold"/>
                                        <p:tgtEl>
                                          <p:spTgt spid="128004"/>
                                        </p:tgtEl>
                                        <p:attrNameLst>
                                          <p:attrName>ppt_x</p:attrName>
                                        </p:attrNameLst>
                                      </p:cBhvr>
                                      <p:tavLst>
                                        <p:tav tm="0">
                                          <p:val>
                                            <p:strVal val="#ppt_x"/>
                                          </p:val>
                                        </p:tav>
                                        <p:tav tm="100000">
                                          <p:val>
                                            <p:strVal val="#ppt_x"/>
                                          </p:val>
                                        </p:tav>
                                      </p:tavLst>
                                    </p:anim>
                                    <p:anim calcmode="lin" valueType="num">
                                      <p:cBhvr additive="base">
                                        <p:cTn id="11" dur="500" fill="hold"/>
                                        <p:tgtEl>
                                          <p:spTgt spid="128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P spid="12800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1026" name="Picture 2" descr="http://tbn2.google.com/images?q=tbn:wN4-pMWqnvCkIM:http://img.dailymail.co.uk/i/pix/2008/02_02/signs1202_468x516.jpg">
            <a:hlinkClick r:id="rId2"/>
          </p:cNvPr>
          <p:cNvPicPr>
            <a:picLocks noChangeAspect="1" noChangeArrowheads="1"/>
          </p:cNvPicPr>
          <p:nvPr/>
        </p:nvPicPr>
        <p:blipFill>
          <a:blip r:embed="rId3"/>
          <a:srcRect/>
          <a:stretch>
            <a:fillRect/>
          </a:stretch>
        </p:blipFill>
        <p:spPr bwMode="auto">
          <a:xfrm>
            <a:off x="874903" y="1015619"/>
            <a:ext cx="4072319" cy="4482973"/>
          </a:xfrm>
          <a:prstGeom prst="rect">
            <a:avLst/>
          </a:prstGeom>
          <a:noFill/>
        </p:spPr>
      </p:pic>
      <p:sp>
        <p:nvSpPr>
          <p:cNvPr id="5" name="TextBox 4"/>
          <p:cNvSpPr txBox="1"/>
          <p:nvPr/>
        </p:nvSpPr>
        <p:spPr>
          <a:xfrm>
            <a:off x="5006557" y="2109216"/>
            <a:ext cx="4343881" cy="1754326"/>
          </a:xfrm>
          <a:prstGeom prst="rect">
            <a:avLst/>
          </a:prstGeom>
          <a:noFill/>
        </p:spPr>
        <p:txBody>
          <a:bodyPr wrap="none" rtlCol="0">
            <a:spAutoFit/>
          </a:bodyPr>
          <a:lstStyle/>
          <a:p>
            <a:r>
              <a:rPr lang="en-GB" dirty="0" smtClean="0"/>
              <a:t>Uneven road</a:t>
            </a:r>
          </a:p>
          <a:p>
            <a:r>
              <a:rPr lang="en-GB" dirty="0" smtClean="0"/>
              <a:t>Warning of soft verge on right (unusual)</a:t>
            </a:r>
          </a:p>
          <a:p>
            <a:r>
              <a:rPr lang="en-GB" dirty="0" smtClean="0"/>
              <a:t>Double bend first to left</a:t>
            </a:r>
          </a:p>
          <a:p>
            <a:r>
              <a:rPr lang="en-GB" dirty="0" smtClean="0"/>
              <a:t>Slippery Road</a:t>
            </a:r>
          </a:p>
          <a:p>
            <a:r>
              <a:rPr lang="en-GB" dirty="0" smtClean="0"/>
              <a:t>?</a:t>
            </a:r>
          </a:p>
          <a:p>
            <a:r>
              <a:rPr lang="en-GB" dirty="0" smtClean="0"/>
              <a:t>Risk of ice or snowdrifts (unusual)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61794" name="Picture 2" descr="http://tbn2.google.com/images?q=tbn:dM5aXsMMfY6RAM:http://farm1.static.flickr.com/216/445328879_0fe7654371.jpg%3Fv%3D0">
            <a:hlinkClick r:id="rId2"/>
          </p:cNvPr>
          <p:cNvPicPr>
            <a:picLocks noChangeAspect="1" noChangeArrowheads="1"/>
          </p:cNvPicPr>
          <p:nvPr/>
        </p:nvPicPr>
        <p:blipFill>
          <a:blip r:embed="rId3"/>
          <a:srcRect/>
          <a:stretch>
            <a:fillRect/>
          </a:stretch>
        </p:blipFill>
        <p:spPr bwMode="auto">
          <a:xfrm>
            <a:off x="533527" y="832738"/>
            <a:ext cx="3590862" cy="4763389"/>
          </a:xfrm>
          <a:prstGeom prst="rect">
            <a:avLst/>
          </a:prstGeom>
          <a:noFill/>
        </p:spPr>
      </p:pic>
      <p:sp>
        <p:nvSpPr>
          <p:cNvPr id="5" name="TextBox 4"/>
          <p:cNvSpPr txBox="1"/>
          <p:nvPr/>
        </p:nvSpPr>
        <p:spPr>
          <a:xfrm>
            <a:off x="5291328" y="1706880"/>
            <a:ext cx="2454518" cy="923330"/>
          </a:xfrm>
          <a:prstGeom prst="rect">
            <a:avLst/>
          </a:prstGeom>
          <a:noFill/>
        </p:spPr>
        <p:txBody>
          <a:bodyPr wrap="none" rtlCol="0">
            <a:spAutoFit/>
          </a:bodyPr>
          <a:lstStyle/>
          <a:p>
            <a:r>
              <a:rPr lang="en-GB" dirty="0" smtClean="0"/>
              <a:t>Hump in side road</a:t>
            </a:r>
          </a:p>
          <a:p>
            <a:r>
              <a:rPr lang="en-GB" dirty="0" smtClean="0"/>
              <a:t>Road narrows on right</a:t>
            </a:r>
          </a:p>
          <a:p>
            <a:r>
              <a:rPr lang="en-GB" dirty="0" smtClean="0"/>
              <a:t>Road works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62823" name="Picture 7"/>
          <p:cNvPicPr>
            <a:picLocks noChangeAspect="1" noChangeArrowheads="1"/>
          </p:cNvPicPr>
          <p:nvPr/>
        </p:nvPicPr>
        <p:blipFill>
          <a:blip r:embed="rId2"/>
          <a:srcRect/>
          <a:stretch>
            <a:fillRect/>
          </a:stretch>
        </p:blipFill>
        <p:spPr bwMode="auto">
          <a:xfrm>
            <a:off x="2134253" y="1841717"/>
            <a:ext cx="6734175" cy="3600450"/>
          </a:xfrm>
          <a:prstGeom prst="rect">
            <a:avLst/>
          </a:prstGeom>
          <a:noFill/>
          <a:ln w="9525">
            <a:noFill/>
            <a:miter lim="800000"/>
            <a:headEnd/>
            <a:tailEnd/>
          </a:ln>
        </p:spPr>
      </p:pic>
      <p:pic>
        <p:nvPicPr>
          <p:cNvPr id="162824" name="Picture 8"/>
          <p:cNvPicPr>
            <a:picLocks noChangeAspect="1" noChangeArrowheads="1"/>
          </p:cNvPicPr>
          <p:nvPr/>
        </p:nvPicPr>
        <p:blipFill>
          <a:blip r:embed="rId3"/>
          <a:srcRect/>
          <a:stretch>
            <a:fillRect/>
          </a:stretch>
        </p:blipFill>
        <p:spPr bwMode="auto">
          <a:xfrm>
            <a:off x="362929" y="1756906"/>
            <a:ext cx="2105025" cy="2266950"/>
          </a:xfrm>
          <a:prstGeom prst="rect">
            <a:avLst/>
          </a:prstGeom>
          <a:noFill/>
          <a:ln w="9525">
            <a:noFill/>
            <a:miter lim="800000"/>
            <a:headEnd/>
            <a:tailEnd/>
          </a:ln>
        </p:spPr>
      </p:pic>
      <p:grpSp>
        <p:nvGrpSpPr>
          <p:cNvPr id="14" name="Group 13"/>
          <p:cNvGrpSpPr/>
          <p:nvPr/>
        </p:nvGrpSpPr>
        <p:grpSpPr>
          <a:xfrm>
            <a:off x="350729" y="3206663"/>
            <a:ext cx="8793271" cy="2181617"/>
            <a:chOff x="350729" y="3206663"/>
            <a:chExt cx="8793271" cy="2181617"/>
          </a:xfrm>
        </p:grpSpPr>
        <p:sp>
          <p:nvSpPr>
            <p:cNvPr id="10" name="Rectangle 9"/>
            <p:cNvSpPr/>
            <p:nvPr/>
          </p:nvSpPr>
          <p:spPr>
            <a:xfrm>
              <a:off x="350729" y="3206663"/>
              <a:ext cx="2054268" cy="127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07086" y="4110625"/>
              <a:ext cx="2054268" cy="127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26698" y="3273469"/>
              <a:ext cx="2054268" cy="127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89732" y="3275557"/>
              <a:ext cx="2054268" cy="127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377863" y="764088"/>
            <a:ext cx="5950090" cy="769441"/>
          </a:xfrm>
          <a:prstGeom prst="rect">
            <a:avLst/>
          </a:prstGeom>
          <a:noFill/>
        </p:spPr>
        <p:txBody>
          <a:bodyPr wrap="none" rtlCol="0">
            <a:spAutoFit/>
          </a:bodyPr>
          <a:lstStyle/>
          <a:p>
            <a:r>
              <a:rPr lang="en-GB" sz="4400" dirty="0" smtClean="0"/>
              <a:t>What is the difference?</a:t>
            </a:r>
            <a:endParaRPr lang="en-US" sz="4400" dirty="0"/>
          </a:p>
        </p:txBody>
      </p:sp>
      <p:sp>
        <p:nvSpPr>
          <p:cNvPr id="16" name="Rounded Rectangle 15"/>
          <p:cNvSpPr/>
          <p:nvPr/>
        </p:nvSpPr>
        <p:spPr>
          <a:xfrm>
            <a:off x="2584704" y="3194304"/>
            <a:ext cx="1767840" cy="914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163842" name="Picture 2"/>
          <p:cNvPicPr>
            <a:picLocks noChangeAspect="1" noChangeArrowheads="1"/>
          </p:cNvPicPr>
          <p:nvPr/>
        </p:nvPicPr>
        <p:blipFill>
          <a:blip r:embed="rId2"/>
          <a:srcRect/>
          <a:stretch>
            <a:fillRect/>
          </a:stretch>
        </p:blipFill>
        <p:spPr bwMode="auto">
          <a:xfrm>
            <a:off x="437103" y="2060448"/>
            <a:ext cx="7501986" cy="2482977"/>
          </a:xfrm>
          <a:prstGeom prst="rect">
            <a:avLst/>
          </a:prstGeom>
          <a:noFill/>
          <a:ln w="9525">
            <a:noFill/>
            <a:miter lim="800000"/>
            <a:headEnd/>
            <a:tailEnd/>
          </a:ln>
        </p:spPr>
      </p:pic>
      <p:grpSp>
        <p:nvGrpSpPr>
          <p:cNvPr id="11" name="Group 10"/>
          <p:cNvGrpSpPr/>
          <p:nvPr/>
        </p:nvGrpSpPr>
        <p:grpSpPr>
          <a:xfrm>
            <a:off x="694944" y="3236976"/>
            <a:ext cx="7455408" cy="1847088"/>
            <a:chOff x="694944" y="3236976"/>
            <a:chExt cx="7455408" cy="1847088"/>
          </a:xfrm>
        </p:grpSpPr>
        <p:sp>
          <p:nvSpPr>
            <p:cNvPr id="7" name="Rectangle 6"/>
            <p:cNvSpPr/>
            <p:nvPr/>
          </p:nvSpPr>
          <p:spPr>
            <a:xfrm>
              <a:off x="694944" y="4035552"/>
              <a:ext cx="1877568" cy="1048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20112" y="3236976"/>
              <a:ext cx="1877568" cy="1048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40352" y="4011168"/>
              <a:ext cx="1877568" cy="1048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72784" y="3273552"/>
              <a:ext cx="1877568" cy="1048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ular Callout 11"/>
          <p:cNvSpPr/>
          <p:nvPr/>
        </p:nvSpPr>
        <p:spPr>
          <a:xfrm>
            <a:off x="5522976" y="5205984"/>
            <a:ext cx="2218944" cy="950976"/>
          </a:xfrm>
          <a:prstGeom prst="wedgeRectCallout">
            <a:avLst>
              <a:gd name="adj1" fmla="val 19826"/>
              <a:gd name="adj2" fmla="val -154167"/>
            </a:avLst>
          </a:prstGeom>
          <a:solidFill>
            <a:srgbClr val="F4E5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rial" pitchFamily="34" charset="0"/>
                <a:cs typeface="Arial" pitchFamily="34" charset="0"/>
              </a:rPr>
              <a:t>Often misused</a:t>
            </a:r>
            <a:endParaRPr lang="en-US" sz="24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2050" name="Picture 2" descr="408474212_9236e39a18_m">
            <a:hlinkClick r:id="rId2"/>
          </p:cNvPr>
          <p:cNvPicPr>
            <a:picLocks noChangeAspect="1" noChangeArrowheads="1"/>
          </p:cNvPicPr>
          <p:nvPr/>
        </p:nvPicPr>
        <p:blipFill>
          <a:blip r:embed="rId3"/>
          <a:srcRect/>
          <a:stretch>
            <a:fillRect/>
          </a:stretch>
        </p:blipFill>
        <p:spPr bwMode="auto">
          <a:xfrm>
            <a:off x="1365504" y="804672"/>
            <a:ext cx="2048256" cy="1824810"/>
          </a:xfrm>
          <a:prstGeom prst="rect">
            <a:avLst/>
          </a:prstGeom>
          <a:noFill/>
          <a:ln w="9525">
            <a:noFill/>
            <a:miter lim="800000"/>
            <a:headEnd/>
            <a:tailEnd/>
          </a:ln>
        </p:spPr>
      </p:pic>
      <p:pic>
        <p:nvPicPr>
          <p:cNvPr id="2051" name="Picture 3" descr="557">
            <a:hlinkClick r:id="rId4"/>
          </p:cNvPr>
          <p:cNvPicPr>
            <a:picLocks noChangeAspect="1" noChangeArrowheads="1"/>
          </p:cNvPicPr>
          <p:nvPr/>
        </p:nvPicPr>
        <p:blipFill>
          <a:blip r:embed="rId5"/>
          <a:srcRect/>
          <a:stretch>
            <a:fillRect/>
          </a:stretch>
        </p:blipFill>
        <p:spPr bwMode="auto">
          <a:xfrm>
            <a:off x="5376672" y="890016"/>
            <a:ext cx="2026975" cy="1755648"/>
          </a:xfrm>
          <a:prstGeom prst="rect">
            <a:avLst/>
          </a:prstGeom>
          <a:noFill/>
          <a:ln w="9525">
            <a:noFill/>
            <a:miter lim="800000"/>
            <a:headEnd/>
            <a:tailEnd/>
          </a:ln>
        </p:spPr>
      </p:pic>
      <p:sp>
        <p:nvSpPr>
          <p:cNvPr id="6" name="TextBox 5"/>
          <p:cNvSpPr txBox="1"/>
          <p:nvPr/>
        </p:nvSpPr>
        <p:spPr>
          <a:xfrm>
            <a:off x="1633728" y="3206496"/>
            <a:ext cx="1595309" cy="369332"/>
          </a:xfrm>
          <a:prstGeom prst="rect">
            <a:avLst/>
          </a:prstGeom>
          <a:noFill/>
        </p:spPr>
        <p:txBody>
          <a:bodyPr wrap="none" rtlCol="0">
            <a:spAutoFit/>
          </a:bodyPr>
          <a:lstStyle/>
          <a:p>
            <a:r>
              <a:rPr lang="en-GB" dirty="0" smtClean="0"/>
              <a:t>Uneven Road</a:t>
            </a:r>
            <a:endParaRPr lang="en-US" dirty="0"/>
          </a:p>
        </p:txBody>
      </p:sp>
      <p:sp>
        <p:nvSpPr>
          <p:cNvPr id="7" name="TextBox 6"/>
          <p:cNvSpPr txBox="1"/>
          <p:nvPr/>
        </p:nvSpPr>
        <p:spPr>
          <a:xfrm>
            <a:off x="5986272" y="3206496"/>
            <a:ext cx="915635" cy="369332"/>
          </a:xfrm>
          <a:prstGeom prst="rect">
            <a:avLst/>
          </a:prstGeom>
          <a:noFill/>
        </p:spPr>
        <p:txBody>
          <a:bodyPr wrap="none" rtlCol="0">
            <a:spAutoFit/>
          </a:bodyPr>
          <a:lstStyle/>
          <a:p>
            <a:r>
              <a:rPr lang="en-GB" dirty="0" smtClean="0"/>
              <a:t>Humps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6" name="Picture 2" descr="istockphoto_3954825-slippery-road-ahead">
            <a:hlinkClick r:id="rId2"/>
          </p:cNvPr>
          <p:cNvPicPr>
            <a:picLocks noChangeAspect="1" noChangeArrowheads="1"/>
          </p:cNvPicPr>
          <p:nvPr/>
        </p:nvPicPr>
        <p:blipFill>
          <a:blip r:embed="rId3"/>
          <a:srcRect/>
          <a:stretch>
            <a:fillRect/>
          </a:stretch>
        </p:blipFill>
        <p:spPr bwMode="auto">
          <a:xfrm>
            <a:off x="5974080" y="716280"/>
            <a:ext cx="2057400" cy="3124200"/>
          </a:xfrm>
          <a:prstGeom prst="rect">
            <a:avLst/>
          </a:prstGeom>
          <a:noFill/>
          <a:ln w="9525">
            <a:noFill/>
            <a:miter lim="800000"/>
            <a:headEnd/>
            <a:tailEnd/>
          </a:ln>
        </p:spPr>
      </p:pic>
      <p:pic>
        <p:nvPicPr>
          <p:cNvPr id="1027" name="Picture 3" descr="400_F_2163064_xFlvwbkQis2YDWAydISku45blv56ku">
            <a:hlinkClick r:id="rId4"/>
          </p:cNvPr>
          <p:cNvPicPr>
            <a:picLocks noChangeAspect="1" noChangeArrowheads="1"/>
          </p:cNvPicPr>
          <p:nvPr/>
        </p:nvPicPr>
        <p:blipFill>
          <a:blip r:embed="rId5"/>
          <a:srcRect/>
          <a:stretch>
            <a:fillRect/>
          </a:stretch>
        </p:blipFill>
        <p:spPr bwMode="auto">
          <a:xfrm>
            <a:off x="1173480" y="777239"/>
            <a:ext cx="3169920" cy="2147365"/>
          </a:xfrm>
          <a:prstGeom prst="rect">
            <a:avLst/>
          </a:prstGeom>
          <a:noFill/>
          <a:ln w="9525">
            <a:noFill/>
            <a:miter lim="800000"/>
            <a:headEnd/>
            <a:tailEnd/>
          </a:ln>
        </p:spPr>
      </p:pic>
      <p:sp>
        <p:nvSpPr>
          <p:cNvPr id="6" name="TextBox 5"/>
          <p:cNvSpPr txBox="1"/>
          <p:nvPr/>
        </p:nvSpPr>
        <p:spPr>
          <a:xfrm>
            <a:off x="1987296" y="3230880"/>
            <a:ext cx="1633781" cy="369332"/>
          </a:xfrm>
          <a:prstGeom prst="rect">
            <a:avLst/>
          </a:prstGeom>
          <a:noFill/>
        </p:spPr>
        <p:txBody>
          <a:bodyPr wrap="none" rtlCol="0">
            <a:spAutoFit/>
          </a:bodyPr>
          <a:lstStyle/>
          <a:p>
            <a:r>
              <a:rPr lang="en-GB" dirty="0" smtClean="0"/>
              <a:t>Slippery Road</a:t>
            </a:r>
            <a:endParaRPr lang="en-US" dirty="0"/>
          </a:p>
        </p:txBody>
      </p:sp>
      <p:sp>
        <p:nvSpPr>
          <p:cNvPr id="7" name="TextBox 6"/>
          <p:cNvSpPr txBox="1"/>
          <p:nvPr/>
        </p:nvSpPr>
        <p:spPr>
          <a:xfrm>
            <a:off x="792481" y="4474464"/>
            <a:ext cx="7876032" cy="1200329"/>
          </a:xfrm>
          <a:prstGeom prst="rect">
            <a:avLst/>
          </a:prstGeom>
          <a:noFill/>
        </p:spPr>
        <p:txBody>
          <a:bodyPr wrap="square" rtlCol="0">
            <a:spAutoFit/>
          </a:bodyPr>
          <a:lstStyle/>
          <a:p>
            <a:r>
              <a:rPr lang="en-GB" dirty="0" smtClean="0"/>
              <a:t>There is something going-on ahead where lots of people have either crashed or fallen off of the road. So do not even think about claiming there was something wrong with the road because we have warned you and it is not our fault so there!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What they don’t tell you</a:t>
            </a:r>
            <a:endParaRPr lang="en-US" dirty="0"/>
          </a:p>
        </p:txBody>
      </p:sp>
      <p:sp>
        <p:nvSpPr>
          <p:cNvPr id="5" name="Content Placeholder 4"/>
          <p:cNvSpPr>
            <a:spLocks noGrp="1"/>
          </p:cNvSpPr>
          <p:nvPr>
            <p:ph idx="1"/>
          </p:nvPr>
        </p:nvSpPr>
        <p:spPr/>
        <p:txBody>
          <a:bodyPr/>
          <a:lstStyle/>
          <a:p>
            <a:r>
              <a:rPr lang="en-GB" dirty="0" smtClean="0">
                <a:latin typeface="Arial" pitchFamily="34" charset="0"/>
                <a:cs typeface="Arial" pitchFamily="34" charset="0"/>
              </a:rPr>
              <a:t>Manoeuvres</a:t>
            </a:r>
          </a:p>
          <a:p>
            <a:r>
              <a:rPr lang="en-GB" dirty="0" smtClean="0">
                <a:latin typeface="Arial" pitchFamily="34" charset="0"/>
                <a:cs typeface="Arial" pitchFamily="34" charset="0"/>
              </a:rPr>
              <a:t>Observers will do what they want unless you tell them differently </a:t>
            </a:r>
          </a:p>
          <a:p>
            <a:r>
              <a:rPr lang="en-GB" dirty="0" smtClean="0">
                <a:latin typeface="Arial" pitchFamily="34" charset="0"/>
                <a:cs typeface="Arial" pitchFamily="34" charset="0"/>
              </a:rPr>
              <a:t>Take an active part in the test</a:t>
            </a:r>
          </a:p>
          <a:p>
            <a:r>
              <a:rPr lang="en-GB" dirty="0" smtClean="0">
                <a:latin typeface="Arial" pitchFamily="34" charset="0"/>
                <a:cs typeface="Arial" pitchFamily="34" charset="0"/>
              </a:rPr>
              <a:t>Think about who the examiner is and what he wants to see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701040" y="3590544"/>
            <a:ext cx="3322320" cy="789956"/>
            <a:chOff x="701040" y="3590544"/>
            <a:chExt cx="3322320" cy="789956"/>
          </a:xfrm>
        </p:grpSpPr>
        <p:cxnSp>
          <p:nvCxnSpPr>
            <p:cNvPr id="26" name="Straight Connector 25"/>
            <p:cNvCxnSpPr/>
            <p:nvPr/>
          </p:nvCxnSpPr>
          <p:spPr>
            <a:xfrm>
              <a:off x="3096768" y="4181856"/>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78480" y="3761232"/>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432009" y="4011168"/>
              <a:ext cx="1608133" cy="369332"/>
            </a:xfrm>
            <a:prstGeom prst="rect">
              <a:avLst/>
            </a:prstGeom>
            <a:noFill/>
          </p:spPr>
          <p:txBody>
            <a:bodyPr wrap="none" rtlCol="0">
              <a:spAutoFit/>
            </a:bodyPr>
            <a:lstStyle/>
            <a:p>
              <a:r>
                <a:rPr lang="en-GB" dirty="0" smtClean="0"/>
                <a:t>IAM Observer</a:t>
              </a:r>
              <a:endParaRPr lang="en-US" dirty="0"/>
            </a:p>
          </p:txBody>
        </p:sp>
        <p:sp>
          <p:nvSpPr>
            <p:cNvPr id="36" name="TextBox 35"/>
            <p:cNvSpPr txBox="1"/>
            <p:nvPr/>
          </p:nvSpPr>
          <p:spPr>
            <a:xfrm>
              <a:off x="701040" y="3590544"/>
              <a:ext cx="2339102" cy="369332"/>
            </a:xfrm>
            <a:prstGeom prst="rect">
              <a:avLst/>
            </a:prstGeom>
            <a:noFill/>
          </p:spPr>
          <p:txBody>
            <a:bodyPr wrap="none" rtlCol="0">
              <a:spAutoFit/>
            </a:bodyPr>
            <a:lstStyle/>
            <a:p>
              <a:r>
                <a:rPr lang="en-GB" dirty="0" smtClean="0"/>
                <a:t>IAM Senior Observer</a:t>
              </a:r>
              <a:endParaRPr lang="en-US" dirty="0"/>
            </a:p>
          </p:txBody>
        </p:sp>
      </p:grpSp>
      <p:sp>
        <p:nvSpPr>
          <p:cNvPr id="4" name="Title 3"/>
          <p:cNvSpPr>
            <a:spLocks noGrp="1"/>
          </p:cNvSpPr>
          <p:nvPr>
            <p:ph type="title"/>
          </p:nvPr>
        </p:nvSpPr>
        <p:spPr>
          <a:xfrm>
            <a:off x="457200" y="274638"/>
            <a:ext cx="8229600" cy="737298"/>
          </a:xfrm>
        </p:spPr>
        <p:txBody>
          <a:bodyPr/>
          <a:lstStyle/>
          <a:p>
            <a:r>
              <a:rPr lang="en-GB" dirty="0" smtClean="0"/>
              <a:t>What else is there?</a:t>
            </a:r>
            <a:endParaRPr lang="en-US" dirty="0"/>
          </a:p>
        </p:txBody>
      </p:sp>
      <p:cxnSp>
        <p:nvCxnSpPr>
          <p:cNvPr id="7" name="Straight Connector 6"/>
          <p:cNvCxnSpPr/>
          <p:nvPr/>
        </p:nvCxnSpPr>
        <p:spPr>
          <a:xfrm rot="5400000">
            <a:off x="1341120" y="3742944"/>
            <a:ext cx="5693664" cy="12192"/>
          </a:xfrm>
          <a:prstGeom prst="line">
            <a:avLst/>
          </a:prstGeom>
          <a:ln w="177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02864" y="5754624"/>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64024" y="5583936"/>
            <a:ext cx="1428661" cy="369332"/>
          </a:xfrm>
          <a:prstGeom prst="rect">
            <a:avLst/>
          </a:prstGeom>
          <a:noFill/>
        </p:spPr>
        <p:txBody>
          <a:bodyPr wrap="none" rtlCol="0">
            <a:spAutoFit/>
          </a:bodyPr>
          <a:lstStyle/>
          <a:p>
            <a:r>
              <a:rPr lang="en-GB" dirty="0" smtClean="0"/>
              <a:t>DSA “L” test</a:t>
            </a:r>
            <a:endParaRPr lang="en-US" dirty="0"/>
          </a:p>
        </p:txBody>
      </p:sp>
      <p:cxnSp>
        <p:nvCxnSpPr>
          <p:cNvPr id="13" name="Straight Connector 12"/>
          <p:cNvCxnSpPr/>
          <p:nvPr/>
        </p:nvCxnSpPr>
        <p:spPr>
          <a:xfrm>
            <a:off x="3102864" y="4395216"/>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20368" y="4224528"/>
            <a:ext cx="1672317" cy="369332"/>
          </a:xfrm>
          <a:prstGeom prst="rect">
            <a:avLst/>
          </a:prstGeom>
          <a:noFill/>
        </p:spPr>
        <p:txBody>
          <a:bodyPr wrap="none" rtlCol="0">
            <a:spAutoFit/>
          </a:bodyPr>
          <a:lstStyle/>
          <a:p>
            <a:r>
              <a:rPr lang="en-GB" dirty="0" smtClean="0"/>
              <a:t>IAM Advanced</a:t>
            </a:r>
            <a:endParaRPr lang="en-US" dirty="0"/>
          </a:p>
        </p:txBody>
      </p:sp>
      <p:grpSp>
        <p:nvGrpSpPr>
          <p:cNvPr id="31" name="Group 30"/>
          <p:cNvGrpSpPr/>
          <p:nvPr/>
        </p:nvGrpSpPr>
        <p:grpSpPr>
          <a:xfrm>
            <a:off x="4340352" y="3877056"/>
            <a:ext cx="2870421" cy="1082564"/>
            <a:chOff x="4315968" y="3877056"/>
            <a:chExt cx="2870421" cy="1082564"/>
          </a:xfrm>
        </p:grpSpPr>
        <p:cxnSp>
          <p:nvCxnSpPr>
            <p:cNvPr id="15" name="Straight Connector 14"/>
            <p:cNvCxnSpPr/>
            <p:nvPr/>
          </p:nvCxnSpPr>
          <p:spPr>
            <a:xfrm flipH="1">
              <a:off x="4315968" y="4401312"/>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64480" y="4230624"/>
              <a:ext cx="1603901" cy="369332"/>
            </a:xfrm>
            <a:prstGeom prst="rect">
              <a:avLst/>
            </a:prstGeom>
            <a:noFill/>
          </p:spPr>
          <p:txBody>
            <a:bodyPr wrap="none" rtlCol="0">
              <a:spAutoFit/>
            </a:bodyPr>
            <a:lstStyle/>
            <a:p>
              <a:r>
                <a:rPr lang="en-GB" dirty="0" smtClean="0"/>
                <a:t>ROSPA Silver</a:t>
              </a:r>
              <a:endParaRPr lang="en-US" dirty="0"/>
            </a:p>
          </p:txBody>
        </p:sp>
        <p:cxnSp>
          <p:nvCxnSpPr>
            <p:cNvPr id="17" name="Straight Connector 16"/>
            <p:cNvCxnSpPr/>
            <p:nvPr/>
          </p:nvCxnSpPr>
          <p:spPr>
            <a:xfrm flipH="1">
              <a:off x="4315968" y="4760976"/>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64480" y="4590288"/>
              <a:ext cx="1821909" cy="369332"/>
            </a:xfrm>
            <a:prstGeom prst="rect">
              <a:avLst/>
            </a:prstGeom>
            <a:noFill/>
          </p:spPr>
          <p:txBody>
            <a:bodyPr wrap="none" rtlCol="0">
              <a:spAutoFit/>
            </a:bodyPr>
            <a:lstStyle/>
            <a:p>
              <a:r>
                <a:rPr lang="en-GB" dirty="0" smtClean="0"/>
                <a:t>ROSPA Bronze</a:t>
              </a:r>
              <a:endParaRPr lang="en-US" dirty="0"/>
            </a:p>
          </p:txBody>
        </p:sp>
        <p:cxnSp>
          <p:nvCxnSpPr>
            <p:cNvPr id="19" name="Straight Connector 18"/>
            <p:cNvCxnSpPr/>
            <p:nvPr/>
          </p:nvCxnSpPr>
          <p:spPr>
            <a:xfrm flipH="1">
              <a:off x="4315968" y="4047744"/>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64480" y="3877056"/>
              <a:ext cx="1514132" cy="369332"/>
            </a:xfrm>
            <a:prstGeom prst="rect">
              <a:avLst/>
            </a:prstGeom>
            <a:noFill/>
          </p:spPr>
          <p:txBody>
            <a:bodyPr wrap="none" rtlCol="0">
              <a:spAutoFit/>
            </a:bodyPr>
            <a:lstStyle/>
            <a:p>
              <a:r>
                <a:rPr lang="en-GB" dirty="0" smtClean="0"/>
                <a:t>ROSPA Gold</a:t>
              </a:r>
              <a:endParaRPr lang="en-US" dirty="0"/>
            </a:p>
          </p:txBody>
        </p:sp>
      </p:grpSp>
      <p:grpSp>
        <p:nvGrpSpPr>
          <p:cNvPr id="30" name="Group 29"/>
          <p:cNvGrpSpPr/>
          <p:nvPr/>
        </p:nvGrpSpPr>
        <p:grpSpPr>
          <a:xfrm>
            <a:off x="1446080" y="1712976"/>
            <a:ext cx="2583376" cy="1484900"/>
            <a:chOff x="1446080" y="1712976"/>
            <a:chExt cx="2583376" cy="1484900"/>
          </a:xfrm>
        </p:grpSpPr>
        <p:cxnSp>
          <p:nvCxnSpPr>
            <p:cNvPr id="21" name="Straight Connector 20"/>
            <p:cNvCxnSpPr/>
            <p:nvPr/>
          </p:nvCxnSpPr>
          <p:spPr>
            <a:xfrm>
              <a:off x="3102864" y="2999232"/>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446080" y="2828544"/>
              <a:ext cx="1646605" cy="369332"/>
            </a:xfrm>
            <a:prstGeom prst="rect">
              <a:avLst/>
            </a:prstGeom>
            <a:noFill/>
          </p:spPr>
          <p:txBody>
            <a:bodyPr wrap="none" rtlCol="0">
              <a:spAutoFit/>
            </a:bodyPr>
            <a:lstStyle/>
            <a:p>
              <a:r>
                <a:rPr lang="en-GB" dirty="0" smtClean="0"/>
                <a:t>Police Class II</a:t>
              </a:r>
              <a:endParaRPr lang="en-US" dirty="0"/>
            </a:p>
          </p:txBody>
        </p:sp>
        <p:cxnSp>
          <p:nvCxnSpPr>
            <p:cNvPr id="23" name="Straight Connector 22"/>
            <p:cNvCxnSpPr/>
            <p:nvPr/>
          </p:nvCxnSpPr>
          <p:spPr>
            <a:xfrm>
              <a:off x="3102864" y="1883664"/>
              <a:ext cx="926592" cy="12192"/>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10201" y="1712976"/>
              <a:ext cx="1582484" cy="369332"/>
            </a:xfrm>
            <a:prstGeom prst="rect">
              <a:avLst/>
            </a:prstGeom>
            <a:noFill/>
          </p:spPr>
          <p:txBody>
            <a:bodyPr wrap="none" rtlCol="0">
              <a:spAutoFit/>
            </a:bodyPr>
            <a:lstStyle/>
            <a:p>
              <a:r>
                <a:rPr lang="en-GB" dirty="0" smtClean="0"/>
                <a:t>Police Class I</a:t>
              </a:r>
              <a:endParaRPr lang="en-US" dirty="0"/>
            </a:p>
          </p:txBody>
        </p:sp>
      </p:grpSp>
      <p:grpSp>
        <p:nvGrpSpPr>
          <p:cNvPr id="33" name="Group 32"/>
          <p:cNvGrpSpPr/>
          <p:nvPr/>
        </p:nvGrpSpPr>
        <p:grpSpPr>
          <a:xfrm>
            <a:off x="3938016" y="1938528"/>
            <a:ext cx="4150351" cy="3389376"/>
            <a:chOff x="3938016" y="1938528"/>
            <a:chExt cx="4150351" cy="3389376"/>
          </a:xfrm>
        </p:grpSpPr>
        <p:sp>
          <p:nvSpPr>
            <p:cNvPr id="25" name="Oval 24"/>
            <p:cNvSpPr/>
            <p:nvPr/>
          </p:nvSpPr>
          <p:spPr>
            <a:xfrm>
              <a:off x="3938016" y="1938528"/>
              <a:ext cx="512064" cy="338937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364480" y="2298192"/>
              <a:ext cx="2723887" cy="369332"/>
            </a:xfrm>
            <a:prstGeom prst="rect">
              <a:avLst/>
            </a:prstGeom>
            <a:noFill/>
          </p:spPr>
          <p:txBody>
            <a:bodyPr wrap="none" rtlCol="0">
              <a:spAutoFit/>
            </a:bodyPr>
            <a:lstStyle/>
            <a:p>
              <a:r>
                <a:rPr lang="en-GB" dirty="0" smtClean="0"/>
                <a:t>IAM Special Assessment</a:t>
              </a:r>
              <a:endParaRPr lang="en-US" dirty="0"/>
            </a:p>
          </p:txBody>
        </p:sp>
      </p:grpSp>
      <p:sp>
        <p:nvSpPr>
          <p:cNvPr id="28" name="TextBox 27"/>
          <p:cNvSpPr txBox="1"/>
          <p:nvPr/>
        </p:nvSpPr>
        <p:spPr>
          <a:xfrm>
            <a:off x="4962144" y="5925312"/>
            <a:ext cx="4023359" cy="738664"/>
          </a:xfrm>
          <a:prstGeom prst="rect">
            <a:avLst/>
          </a:prstGeom>
          <a:noFill/>
        </p:spPr>
        <p:txBody>
          <a:bodyPr wrap="square" rtlCol="0">
            <a:spAutoFit/>
          </a:bodyPr>
          <a:lstStyle/>
          <a:p>
            <a:r>
              <a:rPr lang="en-GB" sz="1400" dirty="0" smtClean="0"/>
              <a:t>Note – these are my unofficial comparisons , you cannot really compare these things in this way, and it is not my fault</a:t>
            </a:r>
            <a:endParaRPr lang="en-US" sz="1400" dirty="0"/>
          </a:p>
        </p:txBody>
      </p:sp>
      <p:sp>
        <p:nvSpPr>
          <p:cNvPr id="29" name="TextBox 28"/>
          <p:cNvSpPr txBox="1"/>
          <p:nvPr/>
        </p:nvSpPr>
        <p:spPr>
          <a:xfrm>
            <a:off x="694944" y="2621280"/>
            <a:ext cx="3267456" cy="646331"/>
          </a:xfrm>
          <a:prstGeom prst="rect">
            <a:avLst/>
          </a:prstGeom>
          <a:noFill/>
        </p:spPr>
        <p:txBody>
          <a:bodyPr wrap="square" rtlCol="0">
            <a:spAutoFit/>
          </a:bodyPr>
          <a:lstStyle/>
          <a:p>
            <a:r>
              <a:rPr lang="en-GB" dirty="0" smtClean="0"/>
              <a:t>Plenty of room for you to improve yourself</a:t>
            </a:r>
            <a:endParaRPr lang="en-US" dirty="0"/>
          </a:p>
        </p:txBody>
      </p:sp>
      <p:sp>
        <p:nvSpPr>
          <p:cNvPr id="34" name="TextBox 33"/>
          <p:cNvSpPr txBox="1"/>
          <p:nvPr/>
        </p:nvSpPr>
        <p:spPr>
          <a:xfrm>
            <a:off x="5734917" y="2637982"/>
            <a:ext cx="3246245" cy="1200329"/>
          </a:xfrm>
          <a:prstGeom prst="rect">
            <a:avLst/>
          </a:prstGeom>
          <a:noFill/>
        </p:spPr>
        <p:txBody>
          <a:bodyPr wrap="square" rtlCol="0">
            <a:spAutoFit/>
          </a:bodyPr>
          <a:lstStyle/>
          <a:p>
            <a:r>
              <a:rPr lang="en-GB" dirty="0" smtClean="0"/>
              <a:t>An extremely intense workout of your driving skills. Wait a year. Get guidance and practice!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357188" y="5429250"/>
            <a:ext cx="8374062" cy="1079500"/>
          </a:xfrm>
        </p:spPr>
        <p:txBody>
          <a:bodyPr rtlCol="0">
            <a:normAutofit fontScale="90000"/>
          </a:bodyPr>
          <a:lstStyle/>
          <a:p>
            <a:pPr eaLnBrk="1" fontAlgn="auto" hangingPunct="1">
              <a:spcAft>
                <a:spcPts val="0"/>
              </a:spcAft>
              <a:defRPr/>
            </a:pPr>
            <a:r>
              <a:rPr lang="en-GB" sz="7200" b="1" dirty="0" smtClean="0">
                <a:effectLst>
                  <a:outerShdw blurRad="38100" dist="38100" dir="2700000" algn="tl">
                    <a:srgbClr val="C0C0C0"/>
                  </a:outerShdw>
                </a:effectLst>
              </a:rPr>
              <a:t>Any Questions?</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749" y="5165436"/>
            <a:ext cx="7772400" cy="1362075"/>
          </a:xfrm>
        </p:spPr>
        <p:txBody>
          <a:bodyPr/>
          <a:lstStyle/>
          <a:p>
            <a:pPr algn="ctr"/>
            <a:r>
              <a:rPr lang="en-GB" dirty="0" smtClean="0"/>
              <a:t>Video</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13232" y="3236468"/>
            <a:ext cx="7772400" cy="1362075"/>
          </a:xfrm>
        </p:spPr>
        <p:txBody>
          <a:bodyPr/>
          <a:lstStyle/>
          <a:p>
            <a:pPr algn="l"/>
            <a:r>
              <a:rPr lang="en-GB" dirty="0" smtClean="0"/>
              <a:t>Stands for?</a:t>
            </a:r>
            <a:br>
              <a:rPr lang="en-GB" dirty="0" smtClean="0"/>
            </a:br>
            <a:endParaRPr lang="en-US" dirty="0"/>
          </a:p>
        </p:txBody>
      </p:sp>
      <p:sp>
        <p:nvSpPr>
          <p:cNvPr id="5" name="Text Placeholder 4"/>
          <p:cNvSpPr>
            <a:spLocks noGrp="1"/>
          </p:cNvSpPr>
          <p:nvPr>
            <p:ph type="body" idx="4294967295"/>
          </p:nvPr>
        </p:nvSpPr>
        <p:spPr>
          <a:xfrm>
            <a:off x="2602992" y="1650937"/>
            <a:ext cx="3334512" cy="1500187"/>
          </a:xfrm>
        </p:spPr>
        <p:txBody>
          <a:bodyPr/>
          <a:lstStyle/>
          <a:p>
            <a:pPr algn="ctr">
              <a:buNone/>
            </a:pPr>
            <a:r>
              <a:rPr lang="en-GB" sz="5400" b="1" dirty="0" smtClean="0">
                <a:latin typeface="Arial" pitchFamily="34" charset="0"/>
                <a:cs typeface="Arial" pitchFamily="34" charset="0"/>
              </a:rPr>
              <a:t>IPSGA</a:t>
            </a:r>
            <a:endParaRPr lang="en-US" sz="5400" b="1" dirty="0">
              <a:latin typeface="Arial" pitchFamily="34" charset="0"/>
              <a:cs typeface="Arial" pitchFamily="34" charset="0"/>
            </a:endParaRPr>
          </a:p>
        </p:txBody>
      </p:sp>
      <p:sp>
        <p:nvSpPr>
          <p:cNvPr id="6" name="Title 3"/>
          <p:cNvSpPr txBox="1">
            <a:spLocks/>
          </p:cNvSpPr>
          <p:nvPr/>
        </p:nvSpPr>
        <p:spPr bwMode="auto">
          <a:xfrm>
            <a:off x="1085088" y="3852164"/>
            <a:ext cx="7772400" cy="1362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
            </a:r>
            <a:br>
              <a:rPr kumimoji="0" lang="en-GB" sz="4400" b="0" i="0" u="none" strike="noStrike" kern="1200" cap="none" spc="0" normalizeH="0" baseline="0" noProof="0" dirty="0" smtClean="0">
                <a:ln>
                  <a:noFill/>
                </a:ln>
                <a:solidFill>
                  <a:schemeClr val="tx1"/>
                </a:solidFill>
                <a:effectLst/>
                <a:uLnTx/>
                <a:uFillTx/>
                <a:latin typeface="+mj-lt"/>
                <a:ea typeface="+mj-ea"/>
                <a:cs typeface="+mj-cs"/>
              </a:rPr>
            </a:br>
            <a:r>
              <a:rPr kumimoji="0" lang="en-GB" sz="4400" b="0" i="0" u="none" strike="noStrike" kern="1200" cap="none" spc="0" normalizeH="0" baseline="0" noProof="0" dirty="0" smtClean="0">
                <a:ln>
                  <a:noFill/>
                </a:ln>
                <a:solidFill>
                  <a:schemeClr val="tx1"/>
                </a:solidFill>
                <a:effectLst/>
                <a:uLnTx/>
                <a:uFillTx/>
                <a:latin typeface="+mj-lt"/>
                <a:ea typeface="+mj-ea"/>
                <a:cs typeface="+mj-cs"/>
              </a:rPr>
              <a:t>You may well be asked to define it on the test!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itle 3"/>
          <p:cNvSpPr txBox="1">
            <a:spLocks/>
          </p:cNvSpPr>
          <p:nvPr/>
        </p:nvSpPr>
        <p:spPr bwMode="auto">
          <a:xfrm>
            <a:off x="1688592" y="5089652"/>
            <a:ext cx="7772400" cy="1362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
            </a:r>
            <a:br>
              <a:rPr kumimoji="0" lang="en-GB" sz="4400" b="0" i="0" u="none" strike="noStrike" kern="1200" cap="none" spc="0" normalizeH="0" baseline="0" noProof="0" dirty="0" smtClean="0">
                <a:ln>
                  <a:noFill/>
                </a:ln>
                <a:solidFill>
                  <a:schemeClr val="tx1"/>
                </a:solidFill>
                <a:effectLst/>
                <a:uLnTx/>
                <a:uFillTx/>
                <a:latin typeface="+mj-lt"/>
                <a:ea typeface="+mj-ea"/>
                <a:cs typeface="+mj-cs"/>
              </a:rPr>
            </a:br>
            <a:r>
              <a:rPr kumimoji="0" lang="en-GB" sz="4400" b="0" i="0" u="none" strike="noStrike" kern="1200" cap="none" spc="0" normalizeH="0" baseline="0" noProof="0" dirty="0" smtClean="0">
                <a:ln>
                  <a:noFill/>
                </a:ln>
                <a:solidFill>
                  <a:schemeClr val="tx1"/>
                </a:solidFill>
                <a:effectLst/>
                <a:uLnTx/>
                <a:uFillTx/>
                <a:latin typeface="+mj-lt"/>
                <a:ea typeface="+mj-ea"/>
                <a:cs typeface="+mj-cs"/>
              </a:rPr>
              <a:t>You could get-in first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lgn="ctr"/>
            <a:r>
              <a:rPr lang="en-GB" sz="6000" dirty="0" smtClean="0">
                <a:solidFill>
                  <a:schemeClr val="tx1"/>
                </a:solidFill>
                <a:latin typeface="Arial" pitchFamily="34" charset="0"/>
                <a:cs typeface="Arial" pitchFamily="34" charset="0"/>
              </a:rPr>
              <a:t>The end</a:t>
            </a:r>
            <a:endParaRPr lang="en-US" sz="60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519479" cy="1362075"/>
          </a:xfrm>
        </p:spPr>
        <p:txBody>
          <a:bodyPr/>
          <a:lstStyle/>
          <a:p>
            <a:r>
              <a:rPr lang="en-US" sz="3600" u="sng" dirty="0" smtClean="0">
                <a:hlinkClick r:id="rId2"/>
              </a:rPr>
              <a:t>http://www.users.globalnet.co.uk/~spoulton/iam_page.html</a:t>
            </a:r>
            <a:r>
              <a:rPr lang="en-US" sz="3600" dirty="0" smtClean="0"/>
              <a:t/>
            </a:r>
            <a:br>
              <a:rPr lang="en-US" sz="3600" dirty="0" smtClean="0"/>
            </a:br>
            <a:endParaRPr lang="en-US" sz="3600" dirty="0"/>
          </a:p>
        </p:txBody>
      </p:sp>
      <p:sp>
        <p:nvSpPr>
          <p:cNvPr id="3" name="Text Placeholder 2"/>
          <p:cNvSpPr>
            <a:spLocks noGrp="1"/>
          </p:cNvSpPr>
          <p:nvPr>
            <p:ph type="body" idx="1"/>
          </p:nvPr>
        </p:nvSpPr>
        <p:spPr/>
        <p:txBody>
          <a:bodyPr/>
          <a:lstStyle/>
          <a:p>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2421</TotalTime>
  <Words>3800</Words>
  <Application>Microsoft Office PowerPoint</Application>
  <PresentationFormat>On-screen Show (4:3)</PresentationFormat>
  <Paragraphs>640</Paragraphs>
  <Slides>91</Slides>
  <Notes>65</Notes>
  <HiddenSlides>20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Office Theme</vt:lpstr>
      <vt:lpstr>Middle Course Week</vt:lpstr>
      <vt:lpstr>Observers</vt:lpstr>
      <vt:lpstr>Observers</vt:lpstr>
      <vt:lpstr>Slide 4</vt:lpstr>
      <vt:lpstr>Video</vt:lpstr>
      <vt:lpstr>Commentary</vt:lpstr>
      <vt:lpstr>An aside on commentary</vt:lpstr>
      <vt:lpstr>  ‘The System’ - Use It Or Lose It </vt:lpstr>
      <vt:lpstr>Stands for? </vt:lpstr>
      <vt:lpstr>IPSGA </vt:lpstr>
      <vt:lpstr>Information?</vt:lpstr>
      <vt:lpstr>What would these tell us?</vt:lpstr>
      <vt:lpstr>How do these bends differ?</vt:lpstr>
      <vt:lpstr>IPSGA </vt:lpstr>
      <vt:lpstr>IPSGA </vt:lpstr>
      <vt:lpstr>How would you drive this?</vt:lpstr>
      <vt:lpstr>I P S G A</vt:lpstr>
      <vt:lpstr>IPSGA</vt:lpstr>
      <vt:lpstr>IPSGA</vt:lpstr>
      <vt:lpstr>IPSGA</vt:lpstr>
      <vt:lpstr>Gear Phase</vt:lpstr>
      <vt:lpstr>Automatic Gearboxes</vt:lpstr>
      <vt:lpstr>Manual vs. auto cars</vt:lpstr>
      <vt:lpstr>Acceleration Phase</vt:lpstr>
      <vt:lpstr>Car Balance</vt:lpstr>
      <vt:lpstr>  ‘The System’ - Flexibility</vt:lpstr>
      <vt:lpstr>That is ‘The System’ and it is all shown in greater detail in your manual</vt:lpstr>
      <vt:lpstr>Section 1</vt:lpstr>
      <vt:lpstr>Slide 29</vt:lpstr>
      <vt:lpstr>The Scenario</vt:lpstr>
      <vt:lpstr>Slide 31</vt:lpstr>
      <vt:lpstr>Slide 32</vt:lpstr>
      <vt:lpstr>Slide 33</vt:lpstr>
      <vt:lpstr>Slide 34</vt:lpstr>
      <vt:lpstr>Slide 35</vt:lpstr>
      <vt:lpstr>Development Of Our Plan</vt:lpstr>
      <vt:lpstr>The Plan Develops…</vt:lpstr>
      <vt:lpstr>And Creates The Commentary</vt:lpstr>
      <vt:lpstr>Any Questions?</vt:lpstr>
      <vt:lpstr>Section 2</vt:lpstr>
      <vt:lpstr>What Happens When A Car Corners?</vt:lpstr>
      <vt:lpstr>Cornering Forces</vt:lpstr>
      <vt:lpstr>Cornering Forces</vt:lpstr>
      <vt:lpstr>Cornering Forces</vt:lpstr>
      <vt:lpstr>Cornering Forces</vt:lpstr>
      <vt:lpstr>Cornering Forces</vt:lpstr>
      <vt:lpstr>Cornering Forces</vt:lpstr>
      <vt:lpstr>Camber</vt:lpstr>
      <vt:lpstr>Deliberate Camber</vt:lpstr>
      <vt:lpstr>Crown Camber on corners</vt:lpstr>
      <vt:lpstr>Super Elevation</vt:lpstr>
      <vt:lpstr>Therefore…</vt:lpstr>
      <vt:lpstr>Remember</vt:lpstr>
      <vt:lpstr>Then</vt:lpstr>
      <vt:lpstr>Any Questions?</vt:lpstr>
      <vt:lpstr>Section 3</vt:lpstr>
      <vt:lpstr>Slide 57</vt:lpstr>
      <vt:lpstr>Slide 58</vt:lpstr>
      <vt:lpstr>Slide 59</vt:lpstr>
      <vt:lpstr>Slide 60</vt:lpstr>
      <vt:lpstr>We are going to drive towards the corner and see how the limit point changes</vt:lpstr>
      <vt:lpstr>Slide 62</vt:lpstr>
      <vt:lpstr>Slide 63</vt:lpstr>
      <vt:lpstr>Slide 64</vt:lpstr>
      <vt:lpstr>Slide 65</vt:lpstr>
      <vt:lpstr>So…</vt:lpstr>
      <vt:lpstr>We start again, this time we are going to compare the view from the left of the lane to the view from the right</vt:lpstr>
      <vt:lpstr>Slide 68</vt:lpstr>
      <vt:lpstr>Slide 69</vt:lpstr>
      <vt:lpstr>Slide 70</vt:lpstr>
      <vt:lpstr>Slide 71</vt:lpstr>
      <vt:lpstr>Slide 72</vt:lpstr>
      <vt:lpstr>Slide 73</vt:lpstr>
      <vt:lpstr>Slide 74</vt:lpstr>
      <vt:lpstr>Slide 75</vt:lpstr>
      <vt:lpstr>Slide 76</vt:lpstr>
      <vt:lpstr>So…</vt:lpstr>
      <vt:lpstr>Commentary again</vt:lpstr>
      <vt:lpstr>Section 3</vt:lpstr>
      <vt:lpstr>Slide 80</vt:lpstr>
      <vt:lpstr>Slide 81</vt:lpstr>
      <vt:lpstr>Slide 82</vt:lpstr>
      <vt:lpstr>Slide 83</vt:lpstr>
      <vt:lpstr>Slide 84</vt:lpstr>
      <vt:lpstr>Slide 85</vt:lpstr>
      <vt:lpstr>What they don’t tell you</vt:lpstr>
      <vt:lpstr>What else is there?</vt:lpstr>
      <vt:lpstr>Any Questions?</vt:lpstr>
      <vt:lpstr>Video</vt:lpstr>
      <vt:lpstr>Slide 90</vt:lpstr>
      <vt:lpstr>http://www.users.globalnet.co.uk/~spoulton/iam_page.html </vt:lpstr>
    </vt:vector>
  </TitlesOfParts>
  <Company>AP7 Design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jbennett</dc:creator>
  <cp:lastModifiedBy>Information Technology</cp:lastModifiedBy>
  <cp:revision>174</cp:revision>
  <dcterms:created xsi:type="dcterms:W3CDTF">2008-07-21T14:37:36Z</dcterms:created>
  <dcterms:modified xsi:type="dcterms:W3CDTF">2010-04-26T12:09:16Z</dcterms:modified>
</cp:coreProperties>
</file>